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71" r:id="rId9"/>
    <p:sldId id="272" r:id="rId10"/>
    <p:sldId id="27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</p:sldIdLst>
  <p:sldSz cx="12192000" cy="6858000"/>
  <p:notesSz cx="6858000" cy="12192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82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‹N›</a:t>
            </a:fld>
            <a:endParaRPr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" name="Google Shape;13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Open by thanking the organisers and participants.</a:t>
            </a:r>
            <a:br>
              <a:rPr lang="en-US"/>
            </a:br>
            <a:r>
              <a:rPr lang="en-US"/>
              <a:t>State the aim: to share a practical Italian experience, from CETS Part I to Part II and towards Part III.</a:t>
            </a:r>
            <a:endParaRPr/>
          </a:p>
        </p:txBody>
      </p:sp>
      <p:sp>
        <p:nvSpPr>
          <p:cNvPr id="14" name="Google Shape;14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" name="Google Shape;24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slide sets the structure of the intervention. Keep it simple and use it to orient the audience.</a:t>
            </a:r>
            <a:endParaRPr/>
          </a:p>
        </p:txBody>
      </p:sp>
      <p:sp>
        <p:nvSpPr>
          <p:cNvPr id="25" name="Google Shape;25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" name="Google Shape;4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Mention the two connected levels: national coordination and local implementation.</a:t>
            </a:r>
            <a:endParaRPr/>
          </a:p>
        </p:txBody>
      </p:sp>
      <p:sp>
        <p:nvSpPr>
          <p:cNvPr id="50" name="Google Shape;5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Avoid going into administrative detail. Present Federparchi as an enabling structure for Charter implementation in Italy.</a:t>
            </a:r>
            <a:endParaRPr/>
          </a:p>
        </p:txBody>
      </p:sp>
      <p:sp>
        <p:nvSpPr>
          <p:cNvPr id="77" name="Google Shape;7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slide can be used to explain why Latvia’s move into Part II is important.</a:t>
            </a:r>
            <a:endParaRPr/>
          </a:p>
        </p:txBody>
      </p:sp>
      <p:sp>
        <p:nvSpPr>
          <p:cNvPr id="103" name="Google Shape;10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7" name="Google Shape;127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is the main conceptual slide. Emphasise the Forum as a permanent working space, not a one-off meeting.</a:t>
            </a:r>
            <a:endParaRPr/>
          </a:p>
        </p:txBody>
      </p:sp>
      <p:sp>
        <p:nvSpPr>
          <p:cNvPr id="128" name="Google Shape;128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7" name="Google Shape;15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Present Sila as a territory where tourism, local identity and nature conservation need to work together.</a:t>
            </a:r>
            <a:endParaRPr/>
          </a:p>
        </p:txBody>
      </p:sp>
      <p:sp>
        <p:nvSpPr>
          <p:cNvPr id="158" name="Google Shape;15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e0b1bf1d7f_1_1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g3e0b1bf1d7f_1_1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this slide to explain Part I as the foundation: analysis, participation, strategy and action plan.</a:t>
            </a:r>
            <a:endParaRPr/>
          </a:p>
        </p:txBody>
      </p:sp>
      <p:sp>
        <p:nvSpPr>
          <p:cNvPr id="379" name="Google Shape;379;g3e0b1bf1d7f_1_1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3e0b1bf1d7f_1_1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9" name="Google Shape;409;g3e0b1bf1d7f_1_19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Stress that relational outcomes are central: trust, awareness, shared planning.</a:t>
            </a:r>
            <a:endParaRPr/>
          </a:p>
        </p:txBody>
      </p:sp>
      <p:sp>
        <p:nvSpPr>
          <p:cNvPr id="410" name="Google Shape;410;g3e0b1bf1d7f_1_19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e0b1bf1d7f_1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36" name="Google Shape;436;g3e0b1bf1d7f_1_2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Describe who participates in the Sila Forum and how it works as a bridge between the Park and stakeholders.</a:t>
            </a:r>
            <a:endParaRPr/>
          </a:p>
        </p:txBody>
      </p:sp>
      <p:sp>
        <p:nvSpPr>
          <p:cNvPr id="437" name="Google Shape;437;g3e0b1bf1d7f_1_2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e0b1bf1d7f_1_2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1" name="Google Shape;471;g3e0b1bf1d7f_1_2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Explain the difference between Part I and Part II clearly. This is particularly relevant for the Latvian audience.</a:t>
            </a:r>
            <a:endParaRPr/>
          </a:p>
        </p:txBody>
      </p:sp>
      <p:sp>
        <p:nvSpPr>
          <p:cNvPr id="472" name="Google Shape;472;g3e0b1bf1d7f_1_25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" name="Google Shape;489;g3e0b1bf1d7f_1_2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90" name="Google Shape;490;g3e0b1bf1d7f_1_2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Use practical language. Mention meetings, criteria discussion, commitment definition and candidacy support.</a:t>
            </a:r>
            <a:endParaRPr/>
          </a:p>
        </p:txBody>
      </p:sp>
      <p:sp>
        <p:nvSpPr>
          <p:cNvPr id="491" name="Google Shape;491;g3e0b1bf1d7f_1_26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3e0b1bf1d7f_1_2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14" name="Google Shape;514;g3e0b1bf1d7f_1_29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Highlight practical benefits requested by the organisers: slow travel audiences, destination identity, cooperation.</a:t>
            </a:r>
            <a:endParaRPr/>
          </a:p>
        </p:txBody>
      </p:sp>
      <p:sp>
        <p:nvSpPr>
          <p:cNvPr id="515" name="Google Shape;515;g3e0b1bf1d7f_1_29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g3e0b1bf1d7f_1_3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40" name="Google Shape;540;g3e0b1bf1d7f_1_3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Be candid about difficulties. This will make the experience more useful for parks beginning Part II.</a:t>
            </a:r>
            <a:endParaRPr/>
          </a:p>
        </p:txBody>
      </p:sp>
      <p:sp>
        <p:nvSpPr>
          <p:cNvPr id="541" name="Google Shape;541;g3e0b1bf1d7f_1_3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9" name="Google Shape;569;g3e0b1bf1d7f_1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70" name="Google Shape;570;g3e0b1bf1d7f_1_34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Describe Part III as the extension to tour operators and sustainable packages that remain coherent with local values.</a:t>
            </a:r>
            <a:endParaRPr/>
          </a:p>
        </p:txBody>
      </p:sp>
      <p:sp>
        <p:nvSpPr>
          <p:cNvPr id="571" name="Google Shape;571;g3e0b1bf1d7f_1_3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2" name="Google Shape;592;g3e0b1bf1d7f_1_3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93" name="Google Shape;593;g3e0b1bf1d7f_1_36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Introduce Carmen Fiore as a stakeholder and member of the CETS Forum. Emphasise the complementary perspectives.</a:t>
            </a:r>
            <a:endParaRPr/>
          </a:p>
        </p:txBody>
      </p:sp>
      <p:sp>
        <p:nvSpPr>
          <p:cNvPr id="594" name="Google Shape;594;g3e0b1bf1d7f_1_36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g3e0b1bf1d7f_1_38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1" name="Google Shape;611;g3e0b1bf1d7f_1_38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This slide can be a concise recap before the final conclusion.</a:t>
            </a:r>
            <a:endParaRPr/>
          </a:p>
        </p:txBody>
      </p:sp>
      <p:sp>
        <p:nvSpPr>
          <p:cNvPr id="612" name="Google Shape;612;g3e0b1bf1d7f_1_38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g3e0b1bf1d7f_1_4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39" name="Google Shape;639;g3e0b1bf1d7f_1_4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Thank the organisers again and underline that the Sila experience is not a model to copy, but a case to adapt to each territorial context.</a:t>
            </a:r>
            <a:endParaRPr/>
          </a:p>
        </p:txBody>
      </p:sp>
      <p:sp>
        <p:nvSpPr>
          <p:cNvPr id="640" name="Google Shape;640;g3e0b1bf1d7f_1_4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18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326"/>
        </a:solidFill>
        <a:effectLst/>
      </p:bgPr>
    </p:bg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3" descr="/mnt/data/cets_bg_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3"/>
          <p:cNvSpPr/>
          <p:nvPr/>
        </p:nvSpPr>
        <p:spPr>
          <a:xfrm>
            <a:off x="502920" y="502920"/>
            <a:ext cx="73152" cy="5212080"/>
          </a:xfrm>
          <a:prstGeom prst="rect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" name="Google Shape;18;p3"/>
          <p:cNvSpPr/>
          <p:nvPr/>
        </p:nvSpPr>
        <p:spPr>
          <a:xfrm>
            <a:off x="749808" y="713232"/>
            <a:ext cx="68580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2EBD9"/>
              </a:buClr>
              <a:buSzPts val="1350"/>
              <a:buFont typeface="Arial"/>
              <a:buNone/>
            </a:pPr>
            <a:r>
              <a:rPr lang="en-US" sz="1350" b="1" i="0" u="none" strike="noStrike" cap="none">
                <a:solidFill>
                  <a:srgbClr val="F2EBD9"/>
                </a:solidFill>
                <a:latin typeface="Arial"/>
                <a:ea typeface="Arial"/>
                <a:cs typeface="Arial"/>
                <a:sym typeface="Arial"/>
              </a:rPr>
              <a:t>CETS Part II Seminar | Gauja National Park, Latvia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3"/>
          <p:cNvSpPr/>
          <p:nvPr/>
        </p:nvSpPr>
        <p:spPr>
          <a:xfrm>
            <a:off x="731525" y="1269450"/>
            <a:ext cx="8046600" cy="253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endParaRPr sz="3400" b="1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r>
              <a:rPr lang="en-US" sz="3400" b="1">
                <a:solidFill>
                  <a:srgbClr val="FFFFFF"/>
                </a:solidFill>
              </a:rPr>
              <a:t>Implementing the European Charter for Sustainable Tourism: the Italian Experience and the Case of Sila National Park</a:t>
            </a:r>
            <a:endParaRPr sz="3400" b="1">
              <a:solidFill>
                <a:srgbClr val="FFFFFF"/>
              </a:solidFill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400"/>
              <a:buFont typeface="Arial"/>
              <a:buNone/>
            </a:pPr>
            <a:endParaRPr sz="3400" b="1">
              <a:solidFill>
                <a:srgbClr val="FFFFFF"/>
              </a:solidFill>
            </a:endParaRPr>
          </a:p>
        </p:txBody>
      </p:sp>
      <p:sp>
        <p:nvSpPr>
          <p:cNvPr id="20" name="Google Shape;20;p3"/>
          <p:cNvSpPr/>
          <p:nvPr/>
        </p:nvSpPr>
        <p:spPr>
          <a:xfrm>
            <a:off x="749808" y="4081176"/>
            <a:ext cx="7772400" cy="54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5F2E8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5F2E8"/>
                </a:solidFill>
                <a:latin typeface="Arial"/>
                <a:ea typeface="Arial"/>
                <a:cs typeface="Arial"/>
                <a:sym typeface="Arial"/>
              </a:rPr>
              <a:t>Federparchi – EUROPARC Italy and the Sila National Park experience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" name="Google Shape;21;p3"/>
          <p:cNvSpPr/>
          <p:nvPr/>
        </p:nvSpPr>
        <p:spPr>
          <a:xfrm>
            <a:off x="749808" y="5257800"/>
            <a:ext cx="43891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5F2E8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F5F2E8"/>
                </a:solidFill>
                <a:latin typeface="Arial"/>
                <a:ea typeface="Arial"/>
                <a:cs typeface="Arial"/>
                <a:sym typeface="Arial"/>
              </a:rPr>
              <a:t>Ada Occhiuzzi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5F2E8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F5F2E8"/>
                </a:solidFill>
                <a:latin typeface="Arial"/>
                <a:ea typeface="Arial"/>
                <a:cs typeface="Arial"/>
                <a:sym typeface="Arial"/>
              </a:rPr>
              <a:t>Sila National Park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4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ROADMAP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4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What this contribution will cover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" name="Google Shape;29;p4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" name="Google Shape;30;p4"/>
          <p:cNvSpPr/>
          <p:nvPr/>
        </p:nvSpPr>
        <p:spPr>
          <a:xfrm>
            <a:off x="777240" y="1691640"/>
            <a:ext cx="10424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" name="Google Shape;31;p4"/>
          <p:cNvSpPr/>
          <p:nvPr/>
        </p:nvSpPr>
        <p:spPr>
          <a:xfrm>
            <a:off x="1051560" y="1892808"/>
            <a:ext cx="530352" cy="530352"/>
          </a:xfrm>
          <a:prstGeom prst="ellipse">
            <a:avLst/>
          </a:prstGeom>
          <a:solidFill>
            <a:srgbClr val="2F5D43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" name="Google Shape;32;p4"/>
          <p:cNvSpPr/>
          <p:nvPr/>
        </p:nvSpPr>
        <p:spPr>
          <a:xfrm>
            <a:off x="1051560" y="2039112"/>
            <a:ext cx="530352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4"/>
          <p:cNvSpPr/>
          <p:nvPr/>
        </p:nvSpPr>
        <p:spPr>
          <a:xfrm>
            <a:off x="1874520" y="1856232"/>
            <a:ext cx="384048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Federparchi – EUROPARC Italy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4"/>
          <p:cNvSpPr/>
          <p:nvPr/>
        </p:nvSpPr>
        <p:spPr>
          <a:xfrm>
            <a:off x="1874520" y="2221992"/>
            <a:ext cx="80467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How the Italian section supports parks and strengthens the national CETS network.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4"/>
          <p:cNvSpPr/>
          <p:nvPr/>
        </p:nvSpPr>
        <p:spPr>
          <a:xfrm>
            <a:off x="777240" y="3017520"/>
            <a:ext cx="10424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" name="Google Shape;36;p4"/>
          <p:cNvSpPr/>
          <p:nvPr/>
        </p:nvSpPr>
        <p:spPr>
          <a:xfrm>
            <a:off x="1051560" y="3218688"/>
            <a:ext cx="530352" cy="530352"/>
          </a:xfrm>
          <a:prstGeom prst="ellipse">
            <a:avLst/>
          </a:prstGeom>
          <a:solidFill>
            <a:srgbClr val="73956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4"/>
          <p:cNvSpPr/>
          <p:nvPr/>
        </p:nvSpPr>
        <p:spPr>
          <a:xfrm>
            <a:off x="1051560" y="3364992"/>
            <a:ext cx="530352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4"/>
          <p:cNvSpPr/>
          <p:nvPr/>
        </p:nvSpPr>
        <p:spPr>
          <a:xfrm>
            <a:off x="1874520" y="3182112"/>
            <a:ext cx="384048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The Charter as a process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4"/>
          <p:cNvSpPr/>
          <p:nvPr/>
        </p:nvSpPr>
        <p:spPr>
          <a:xfrm>
            <a:off x="1874520" y="3547872"/>
            <a:ext cx="80467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Why CETS is a governance tool, not only a certificate.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4"/>
          <p:cNvSpPr/>
          <p:nvPr/>
        </p:nvSpPr>
        <p:spPr>
          <a:xfrm>
            <a:off x="777240" y="4343400"/>
            <a:ext cx="1042416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41;p4"/>
          <p:cNvSpPr/>
          <p:nvPr/>
        </p:nvSpPr>
        <p:spPr>
          <a:xfrm>
            <a:off x="1051560" y="4544568"/>
            <a:ext cx="530352" cy="530352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" name="Google Shape;42;p4"/>
          <p:cNvSpPr/>
          <p:nvPr/>
        </p:nvSpPr>
        <p:spPr>
          <a:xfrm>
            <a:off x="1051560" y="4690872"/>
            <a:ext cx="530352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4"/>
          <p:cNvSpPr/>
          <p:nvPr/>
        </p:nvSpPr>
        <p:spPr>
          <a:xfrm>
            <a:off x="1874520" y="4507992"/>
            <a:ext cx="384048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The Sila National Park case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" name="Google Shape;44;p4"/>
          <p:cNvSpPr/>
          <p:nvPr/>
        </p:nvSpPr>
        <p:spPr>
          <a:xfrm>
            <a:off x="1874520" y="4873752"/>
            <a:ext cx="80467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From Part I to Part II, with the Forum at the centre and a pathway towards Part III.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4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4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02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5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1. OPENING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 double perspective: network and territory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" name="Google Shape;54;p5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5" name="Google Shape;55;p5"/>
          <p:cNvSpPr/>
          <p:nvPr/>
        </p:nvSpPr>
        <p:spPr>
          <a:xfrm>
            <a:off x="6583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5"/>
          <p:cNvSpPr/>
          <p:nvPr/>
        </p:nvSpPr>
        <p:spPr>
          <a:xfrm>
            <a:off x="886968" y="2084832"/>
            <a:ext cx="566928" cy="566928"/>
          </a:xfrm>
          <a:prstGeom prst="ellipse">
            <a:avLst/>
          </a:prstGeom>
          <a:solidFill>
            <a:srgbClr val="2F5D43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5"/>
          <p:cNvSpPr/>
          <p:nvPr/>
        </p:nvSpPr>
        <p:spPr>
          <a:xfrm>
            <a:off x="8869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5"/>
          <p:cNvSpPr/>
          <p:nvPr/>
        </p:nvSpPr>
        <p:spPr>
          <a:xfrm>
            <a:off x="9144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Institutional voice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5"/>
          <p:cNvSpPr/>
          <p:nvPr/>
        </p:nvSpPr>
        <p:spPr>
          <a:xfrm>
            <a:off x="9144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Ada speaks on behalf of Federparchi – EUROPARC Italy, bringing the perspective of the Italian CETS network.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5"/>
          <p:cNvSpPr/>
          <p:nvPr/>
        </p:nvSpPr>
        <p:spPr>
          <a:xfrm>
            <a:off x="43159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" name="Google Shape;61;p5"/>
          <p:cNvSpPr/>
          <p:nvPr/>
        </p:nvSpPr>
        <p:spPr>
          <a:xfrm>
            <a:off x="4544568" y="2084832"/>
            <a:ext cx="566928" cy="566928"/>
          </a:xfrm>
          <a:prstGeom prst="ellipse">
            <a:avLst/>
          </a:prstGeom>
          <a:solidFill>
            <a:srgbClr val="73956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" name="Google Shape;62;p5"/>
          <p:cNvSpPr/>
          <p:nvPr/>
        </p:nvSpPr>
        <p:spPr>
          <a:xfrm>
            <a:off x="45445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5"/>
          <p:cNvSpPr/>
          <p:nvPr/>
        </p:nvSpPr>
        <p:spPr>
          <a:xfrm>
            <a:off x="45720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Operational experience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5"/>
          <p:cNvSpPr/>
          <p:nvPr/>
        </p:nvSpPr>
        <p:spPr>
          <a:xfrm>
            <a:off x="45720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The Sila National Park case shows how the Charter is implemented in a real destination.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5"/>
          <p:cNvSpPr/>
          <p:nvPr/>
        </p:nvSpPr>
        <p:spPr>
          <a:xfrm>
            <a:off x="79735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Google Shape;66;p5"/>
          <p:cNvSpPr/>
          <p:nvPr/>
        </p:nvSpPr>
        <p:spPr>
          <a:xfrm>
            <a:off x="8202168" y="2084832"/>
            <a:ext cx="566928" cy="56692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Google Shape;67;p5"/>
          <p:cNvSpPr/>
          <p:nvPr/>
        </p:nvSpPr>
        <p:spPr>
          <a:xfrm>
            <a:off x="82021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p5"/>
          <p:cNvSpPr/>
          <p:nvPr/>
        </p:nvSpPr>
        <p:spPr>
          <a:xfrm>
            <a:off x="82296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Practical learning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" name="Google Shape;69;p5"/>
          <p:cNvSpPr/>
          <p:nvPr/>
        </p:nvSpPr>
        <p:spPr>
          <a:xfrm>
            <a:off x="82296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The aim is to offer transferable lessons for Latvian parks and local tourism businesses.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" name="Google Shape;70;p5"/>
          <p:cNvSpPr/>
          <p:nvPr/>
        </p:nvSpPr>
        <p:spPr>
          <a:xfrm>
            <a:off x="1874520" y="5349240"/>
            <a:ext cx="8412480" cy="685800"/>
          </a:xfrm>
          <a:prstGeom prst="roundRect">
            <a:avLst>
              <a:gd name="adj" fmla="val 10667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" name="Google Shape;71;p5"/>
          <p:cNvSpPr/>
          <p:nvPr/>
        </p:nvSpPr>
        <p:spPr>
          <a:xfrm>
            <a:off x="2130552" y="5577840"/>
            <a:ext cx="790041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Charter becomes effective when it is recognised by the territory as a shared way of working.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" name="Google Shape;72;p5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5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03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6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2. FEDERPARCHI – EUROPARC ITALY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6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The Italian section as a national reference point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1" name="Google Shape;81;p6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2" name="Google Shape;82;p6"/>
          <p:cNvSpPr/>
          <p:nvPr/>
        </p:nvSpPr>
        <p:spPr>
          <a:xfrm>
            <a:off x="640080" y="1691640"/>
            <a:ext cx="3200400" cy="4160520"/>
          </a:xfrm>
          <a:prstGeom prst="rect">
            <a:avLst/>
          </a:prstGeom>
          <a:solidFill>
            <a:srgbClr val="163326"/>
          </a:solidFill>
          <a:ln w="12700" cap="flat" cmpd="sng">
            <a:solidFill>
              <a:srgbClr val="163326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" name="Google Shape;83;p6"/>
          <p:cNvSpPr/>
          <p:nvPr/>
        </p:nvSpPr>
        <p:spPr>
          <a:xfrm>
            <a:off x="914400" y="1965960"/>
            <a:ext cx="12801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Role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p6"/>
          <p:cNvSpPr/>
          <p:nvPr/>
        </p:nvSpPr>
        <p:spPr>
          <a:xfrm>
            <a:off x="914400" y="2606040"/>
            <a:ext cx="2514600" cy="1463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AF0E8"/>
              </a:buClr>
              <a:buSzPts val="1620"/>
              <a:buFont typeface="Arial"/>
              <a:buNone/>
            </a:pPr>
            <a:r>
              <a:rPr lang="en-US" sz="1620" b="0" i="0" u="none" strike="noStrike" cap="none">
                <a:solidFill>
                  <a:srgbClr val="EAF0E8"/>
                </a:solidFill>
                <a:latin typeface="Arial"/>
                <a:ea typeface="Arial"/>
                <a:cs typeface="Arial"/>
                <a:sym typeface="Arial"/>
              </a:rPr>
              <a:t>Federparchi promotes the European Charter for Sustainable Tourism in Italy and supports protected areas in the Charter process.</a:t>
            </a:r>
            <a:endParaRPr sz="16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6"/>
          <p:cNvSpPr/>
          <p:nvPr/>
        </p:nvSpPr>
        <p:spPr>
          <a:xfrm>
            <a:off x="914400" y="4617720"/>
            <a:ext cx="2514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D8E3D6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rgbClr val="D8E3D6"/>
                </a:solidFill>
                <a:latin typeface="Arial"/>
                <a:ea typeface="Arial"/>
                <a:cs typeface="Arial"/>
                <a:sym typeface="Arial"/>
              </a:rPr>
              <a:t>It also helps keep the CETS network active through exchange, methodological support and peer learning.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" name="Google Shape;86;p6"/>
          <p:cNvSpPr/>
          <p:nvPr/>
        </p:nvSpPr>
        <p:spPr>
          <a:xfrm>
            <a:off x="4251960" y="1938528"/>
            <a:ext cx="1115568" cy="1115568"/>
          </a:xfrm>
          <a:prstGeom prst="ellipse">
            <a:avLst/>
          </a:prstGeom>
          <a:solidFill>
            <a:srgbClr val="2F5D43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6"/>
          <p:cNvSpPr/>
          <p:nvPr/>
        </p:nvSpPr>
        <p:spPr>
          <a:xfrm>
            <a:off x="4251960" y="2267712"/>
            <a:ext cx="1115568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6"/>
          <p:cNvSpPr/>
          <p:nvPr/>
        </p:nvSpPr>
        <p:spPr>
          <a:xfrm>
            <a:off x="3931920" y="3337560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Guidance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6"/>
          <p:cNvSpPr/>
          <p:nvPr/>
        </p:nvSpPr>
        <p:spPr>
          <a:xfrm>
            <a:off x="6537960" y="1938528"/>
            <a:ext cx="1115568" cy="1115568"/>
          </a:xfrm>
          <a:prstGeom prst="ellipse">
            <a:avLst/>
          </a:prstGeom>
          <a:solidFill>
            <a:srgbClr val="73956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6"/>
          <p:cNvSpPr/>
          <p:nvPr/>
        </p:nvSpPr>
        <p:spPr>
          <a:xfrm>
            <a:off x="6537960" y="2267712"/>
            <a:ext cx="1115568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6"/>
          <p:cNvSpPr/>
          <p:nvPr/>
        </p:nvSpPr>
        <p:spPr>
          <a:xfrm>
            <a:off x="6217920" y="3337560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Exchange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6"/>
          <p:cNvSpPr/>
          <p:nvPr/>
        </p:nvSpPr>
        <p:spPr>
          <a:xfrm>
            <a:off x="8823960" y="1938528"/>
            <a:ext cx="1115568" cy="111556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3" name="Google Shape;93;p6"/>
          <p:cNvSpPr/>
          <p:nvPr/>
        </p:nvSpPr>
        <p:spPr>
          <a:xfrm>
            <a:off x="8823960" y="2267712"/>
            <a:ext cx="1115568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6"/>
          <p:cNvSpPr/>
          <p:nvPr/>
        </p:nvSpPr>
        <p:spPr>
          <a:xfrm>
            <a:off x="8503920" y="3337560"/>
            <a:ext cx="175564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00"/>
              <a:buFont typeface="Arial"/>
              <a:buNone/>
            </a:pPr>
            <a:r>
              <a:rPr lang="en-US" sz="16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Network</a:t>
            </a:r>
            <a:endParaRPr sz="1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" name="Google Shape;95;p6"/>
          <p:cNvCxnSpPr/>
          <p:nvPr/>
        </p:nvCxnSpPr>
        <p:spPr>
          <a:xfrm>
            <a:off x="5367528" y="2487168"/>
            <a:ext cx="1170432" cy="0"/>
          </a:xfrm>
          <a:prstGeom prst="straightConnector1">
            <a:avLst/>
          </a:prstGeom>
          <a:noFill/>
          <a:ln w="25400" cap="flat" cmpd="sng">
            <a:solidFill>
              <a:srgbClr val="A6B69F"/>
            </a:solidFill>
            <a:prstDash val="solid"/>
            <a:round/>
            <a:headEnd type="none" w="sm" len="sm"/>
            <a:tailEnd type="triangle" w="med" len="med"/>
          </a:ln>
        </p:spPr>
      </p:cxnSp>
      <p:cxnSp>
        <p:nvCxnSpPr>
          <p:cNvPr id="96" name="Google Shape;96;p6"/>
          <p:cNvCxnSpPr/>
          <p:nvPr/>
        </p:nvCxnSpPr>
        <p:spPr>
          <a:xfrm>
            <a:off x="7653528" y="2487168"/>
            <a:ext cx="1170432" cy="0"/>
          </a:xfrm>
          <a:prstGeom prst="straightConnector1">
            <a:avLst/>
          </a:prstGeom>
          <a:noFill/>
          <a:ln w="25400" cap="flat" cmpd="sng">
            <a:solidFill>
              <a:srgbClr val="A6B69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97" name="Google Shape;97;p6"/>
          <p:cNvSpPr/>
          <p:nvPr/>
        </p:nvSpPr>
        <p:spPr>
          <a:xfrm>
            <a:off x="4526280" y="4617720"/>
            <a:ext cx="566928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A national platform that connects local implementation with the wider EUROPARC framework.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6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04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7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WHY CETS MATTERS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p7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More than certification: a governance tool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7" name="Google Shape;107;p7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08" name="Google Shape;108;p7" descr="/mnt/data/cets_right_cro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366760" y="1417320"/>
            <a:ext cx="3822192" cy="5349240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7"/>
          <p:cNvSpPr/>
          <p:nvPr/>
        </p:nvSpPr>
        <p:spPr>
          <a:xfrm>
            <a:off x="731520" y="1737360"/>
            <a:ext cx="6309360" cy="585216"/>
          </a:xfrm>
          <a:prstGeom prst="roundRect">
            <a:avLst>
              <a:gd name="adj" fmla="val 10938"/>
            </a:avLst>
          </a:prstGeom>
          <a:solidFill>
            <a:srgbClr val="F7F5EA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0" name="Google Shape;110;p7"/>
          <p:cNvSpPr/>
          <p:nvPr/>
        </p:nvSpPr>
        <p:spPr>
          <a:xfrm>
            <a:off x="960120" y="1883664"/>
            <a:ext cx="192024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Common vision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1" name="Google Shape;111;p7"/>
          <p:cNvSpPr/>
          <p:nvPr/>
        </p:nvSpPr>
        <p:spPr>
          <a:xfrm>
            <a:off x="2926080" y="1874520"/>
            <a:ext cx="379476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 shared strategy for sustainable tourism in protected areas.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7"/>
          <p:cNvSpPr/>
          <p:nvPr/>
        </p:nvSpPr>
        <p:spPr>
          <a:xfrm>
            <a:off x="731520" y="2606040"/>
            <a:ext cx="6309360" cy="585216"/>
          </a:xfrm>
          <a:prstGeom prst="roundRect">
            <a:avLst>
              <a:gd name="adj" fmla="val 10938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3" name="Google Shape;113;p7"/>
          <p:cNvSpPr/>
          <p:nvPr/>
        </p:nvSpPr>
        <p:spPr>
          <a:xfrm>
            <a:off x="960120" y="2752344"/>
            <a:ext cx="192024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Conservation link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4" name="Google Shape;114;p7"/>
          <p:cNvSpPr/>
          <p:nvPr/>
        </p:nvSpPr>
        <p:spPr>
          <a:xfrm>
            <a:off x="2926080" y="2743200"/>
            <a:ext cx="379476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Tourism development aligned with nature protection objectives.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7"/>
          <p:cNvSpPr/>
          <p:nvPr/>
        </p:nvSpPr>
        <p:spPr>
          <a:xfrm>
            <a:off x="731520" y="3474720"/>
            <a:ext cx="6309360" cy="585216"/>
          </a:xfrm>
          <a:prstGeom prst="roundRect">
            <a:avLst>
              <a:gd name="adj" fmla="val 10938"/>
            </a:avLst>
          </a:prstGeom>
          <a:solidFill>
            <a:srgbClr val="F7F5EA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7"/>
          <p:cNvSpPr/>
          <p:nvPr/>
        </p:nvSpPr>
        <p:spPr>
          <a:xfrm>
            <a:off x="960120" y="3621024"/>
            <a:ext cx="192024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Local development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7"/>
          <p:cNvSpPr/>
          <p:nvPr/>
        </p:nvSpPr>
        <p:spPr>
          <a:xfrm>
            <a:off x="2926080" y="3611880"/>
            <a:ext cx="379476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Benefits for communities, businesses and destination identity.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8" name="Google Shape;118;p7"/>
          <p:cNvSpPr/>
          <p:nvPr/>
        </p:nvSpPr>
        <p:spPr>
          <a:xfrm>
            <a:off x="731520" y="4343400"/>
            <a:ext cx="6309360" cy="585216"/>
          </a:xfrm>
          <a:prstGeom prst="roundRect">
            <a:avLst>
              <a:gd name="adj" fmla="val 10938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9" name="Google Shape;119;p7"/>
          <p:cNvSpPr/>
          <p:nvPr/>
        </p:nvSpPr>
        <p:spPr>
          <a:xfrm>
            <a:off x="960120" y="4489704"/>
            <a:ext cx="192024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Quality of experience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p7"/>
          <p:cNvSpPr/>
          <p:nvPr/>
        </p:nvSpPr>
        <p:spPr>
          <a:xfrm>
            <a:off x="2926080" y="4480560"/>
            <a:ext cx="3794760" cy="1463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 better, more authentic visitor experience.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1" name="Google Shape;121;p7"/>
          <p:cNvSpPr/>
          <p:nvPr/>
        </p:nvSpPr>
        <p:spPr>
          <a:xfrm>
            <a:off x="960120" y="5349240"/>
            <a:ext cx="6035040" cy="685800"/>
          </a:xfrm>
          <a:prstGeom prst="roundRect">
            <a:avLst>
              <a:gd name="adj" fmla="val 10667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7"/>
          <p:cNvSpPr/>
          <p:nvPr/>
        </p:nvSpPr>
        <p:spPr>
          <a:xfrm>
            <a:off x="1216152" y="5577840"/>
            <a:ext cx="552297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value of CETS lies in the process it activates: dialogue, commitments, monitoring and shared responsibility.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7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4" name="Google Shape;124;p7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05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8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3. PARTICIPATION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8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The Forum is the heart of the Charter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p8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33" name="Google Shape;133;p8" descr="/mnt/data/a_wide_naturalistic_outdoor_scene_a_diverse_grou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9560" y="1508760"/>
            <a:ext cx="3977640" cy="4526280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8"/>
          <p:cNvSpPr/>
          <p:nvPr/>
        </p:nvSpPr>
        <p:spPr>
          <a:xfrm>
            <a:off x="7909560" y="1508760"/>
            <a:ext cx="3977640" cy="4526280"/>
          </a:xfrm>
          <a:prstGeom prst="rect">
            <a:avLst/>
          </a:prstGeom>
          <a:solidFill>
            <a:srgbClr val="000000">
              <a:alpha val="30196"/>
            </a:srgbClr>
          </a:solidFill>
          <a:ln w="12700" cap="flat" cmpd="sng">
            <a:solidFill>
              <a:srgbClr val="FFFFFF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Google Shape;135;p8"/>
          <p:cNvSpPr/>
          <p:nvPr/>
        </p:nvSpPr>
        <p:spPr>
          <a:xfrm>
            <a:off x="822960" y="1755648"/>
            <a:ext cx="384048" cy="38404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8"/>
          <p:cNvSpPr/>
          <p:nvPr/>
        </p:nvSpPr>
        <p:spPr>
          <a:xfrm>
            <a:off x="822960" y="1856232"/>
            <a:ext cx="384048" cy="7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850"/>
              <a:buFont typeface="Arial"/>
              <a:buNone/>
            </a:pPr>
            <a:r>
              <a:rPr lang="en-US" sz="8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8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8"/>
          <p:cNvSpPr/>
          <p:nvPr/>
        </p:nvSpPr>
        <p:spPr>
          <a:xfrm>
            <a:off x="1371600" y="1691640"/>
            <a:ext cx="192024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520"/>
              <a:buFont typeface="Arial"/>
              <a:buNone/>
            </a:pPr>
            <a:r>
              <a:rPr lang="en-US" sz="152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Builds trust</a:t>
            </a:r>
            <a:endParaRPr sz="15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8"/>
          <p:cNvSpPr/>
          <p:nvPr/>
        </p:nvSpPr>
        <p:spPr>
          <a:xfrm>
            <a:off x="1371600" y="1947672"/>
            <a:ext cx="45720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between the park, businesses, institutions and communities.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9" name="Google Shape;139;p8"/>
          <p:cNvSpPr/>
          <p:nvPr/>
        </p:nvSpPr>
        <p:spPr>
          <a:xfrm>
            <a:off x="822960" y="2542032"/>
            <a:ext cx="384048" cy="38404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0" name="Google Shape;140;p8"/>
          <p:cNvSpPr/>
          <p:nvPr/>
        </p:nvSpPr>
        <p:spPr>
          <a:xfrm>
            <a:off x="822960" y="2642616"/>
            <a:ext cx="384048" cy="7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850"/>
              <a:buFont typeface="Arial"/>
              <a:buNone/>
            </a:pPr>
            <a:r>
              <a:rPr lang="en-US" sz="8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8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8"/>
          <p:cNvSpPr/>
          <p:nvPr/>
        </p:nvSpPr>
        <p:spPr>
          <a:xfrm>
            <a:off x="1371600" y="2478024"/>
            <a:ext cx="192024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520"/>
              <a:buFont typeface="Arial"/>
              <a:buNone/>
            </a:pPr>
            <a:r>
              <a:rPr lang="en-US" sz="152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Identifies needs</a:t>
            </a:r>
            <a:endParaRPr sz="15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2" name="Google Shape;142;p8"/>
          <p:cNvSpPr/>
          <p:nvPr/>
        </p:nvSpPr>
        <p:spPr>
          <a:xfrm>
            <a:off x="1371600" y="2734056"/>
            <a:ext cx="45720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and translates them into realistic shared actions.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3" name="Google Shape;143;p8"/>
          <p:cNvSpPr/>
          <p:nvPr/>
        </p:nvSpPr>
        <p:spPr>
          <a:xfrm>
            <a:off x="822960" y="3328416"/>
            <a:ext cx="384048" cy="38404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p8"/>
          <p:cNvSpPr/>
          <p:nvPr/>
        </p:nvSpPr>
        <p:spPr>
          <a:xfrm>
            <a:off x="822960" y="3429000"/>
            <a:ext cx="384048" cy="7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850"/>
              <a:buFont typeface="Arial"/>
              <a:buNone/>
            </a:pPr>
            <a:r>
              <a:rPr lang="en-US" sz="8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8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5" name="Google Shape;145;p8"/>
          <p:cNvSpPr/>
          <p:nvPr/>
        </p:nvSpPr>
        <p:spPr>
          <a:xfrm>
            <a:off x="1371600" y="3264408"/>
            <a:ext cx="192024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520"/>
              <a:buFont typeface="Arial"/>
              <a:buNone/>
            </a:pPr>
            <a:r>
              <a:rPr lang="en-US" sz="152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Keeps continuity</a:t>
            </a:r>
            <a:endParaRPr sz="15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6" name="Google Shape;146;p8"/>
          <p:cNvSpPr/>
          <p:nvPr/>
        </p:nvSpPr>
        <p:spPr>
          <a:xfrm>
            <a:off x="1371600" y="3520440"/>
            <a:ext cx="45720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after certification, during implementation and review.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8"/>
          <p:cNvSpPr/>
          <p:nvPr/>
        </p:nvSpPr>
        <p:spPr>
          <a:xfrm>
            <a:off x="822960" y="4114800"/>
            <a:ext cx="384048" cy="38404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8" name="Google Shape;148;p8"/>
          <p:cNvSpPr/>
          <p:nvPr/>
        </p:nvSpPr>
        <p:spPr>
          <a:xfrm>
            <a:off x="822960" y="4215384"/>
            <a:ext cx="384048" cy="731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850"/>
              <a:buFont typeface="Arial"/>
              <a:buNone/>
            </a:pPr>
            <a:r>
              <a:rPr lang="en-US" sz="8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8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9" name="Google Shape;149;p8"/>
          <p:cNvSpPr/>
          <p:nvPr/>
        </p:nvSpPr>
        <p:spPr>
          <a:xfrm>
            <a:off x="1371600" y="4050792"/>
            <a:ext cx="192024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520"/>
              <a:buFont typeface="Arial"/>
              <a:buNone/>
            </a:pPr>
            <a:r>
              <a:rPr lang="en-US" sz="152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Creates ownership</a:t>
            </a:r>
            <a:endParaRPr sz="15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8"/>
          <p:cNvSpPr/>
          <p:nvPr/>
        </p:nvSpPr>
        <p:spPr>
          <a:xfrm>
            <a:off x="1371600" y="4306824"/>
            <a:ext cx="457200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270"/>
              <a:buFont typeface="Arial"/>
              <a:buNone/>
            </a:pPr>
            <a:r>
              <a:rPr lang="en-US" sz="127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so that the Charter belongs to the territory.</a:t>
            </a:r>
            <a:endParaRPr sz="127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1" name="Google Shape;151;p8"/>
          <p:cNvSpPr/>
          <p:nvPr/>
        </p:nvSpPr>
        <p:spPr>
          <a:xfrm>
            <a:off x="822960" y="5166360"/>
            <a:ext cx="5440680" cy="713232"/>
          </a:xfrm>
          <a:prstGeom prst="roundRect">
            <a:avLst>
              <a:gd name="adj" fmla="val 10256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8"/>
          <p:cNvSpPr/>
          <p:nvPr/>
        </p:nvSpPr>
        <p:spPr>
          <a:xfrm>
            <a:off x="1078992" y="5394960"/>
            <a:ext cx="4928616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Without the Forum, the Charter risks becoming a document. With the Forum, it becomes a living governance process.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8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4" name="Google Shape;154;p8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06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9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4. SILA NATIONAL PARK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9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 mountain protected area and a sustainable tourism destination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2" name="Google Shape;162;p9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pic>
        <p:nvPicPr>
          <p:cNvPr id="163" name="Google Shape;163;p9" descr="/mnt/data/cets_right_crop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0040" y="1417320"/>
            <a:ext cx="4251960" cy="48006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9"/>
          <p:cNvSpPr/>
          <p:nvPr/>
        </p:nvSpPr>
        <p:spPr>
          <a:xfrm>
            <a:off x="320040" y="1417320"/>
            <a:ext cx="4251960" cy="4800600"/>
          </a:xfrm>
          <a:prstGeom prst="rect">
            <a:avLst/>
          </a:prstGeom>
          <a:solidFill>
            <a:srgbClr val="000000">
              <a:alpha val="45098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Google Shape;165;p9"/>
          <p:cNvSpPr/>
          <p:nvPr/>
        </p:nvSpPr>
        <p:spPr>
          <a:xfrm>
            <a:off x="685800" y="5074920"/>
            <a:ext cx="34290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Sila National Park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9"/>
          <p:cNvSpPr/>
          <p:nvPr/>
        </p:nvSpPr>
        <p:spPr>
          <a:xfrm>
            <a:off x="704088" y="5532120"/>
            <a:ext cx="33375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DC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F3EEDC"/>
                </a:solidFill>
                <a:latin typeface="Arial"/>
                <a:ea typeface="Arial"/>
                <a:cs typeface="Arial"/>
                <a:sym typeface="Arial"/>
              </a:rPr>
              <a:t>Calabria, Southern Italy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9"/>
          <p:cNvSpPr/>
          <p:nvPr/>
        </p:nvSpPr>
        <p:spPr>
          <a:xfrm>
            <a:off x="5440680" y="1783080"/>
            <a:ext cx="21945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Natural assets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8" name="Google Shape;168;p9"/>
          <p:cNvSpPr/>
          <p:nvPr/>
        </p:nvSpPr>
        <p:spPr>
          <a:xfrm>
            <a:off x="5440680" y="2130552"/>
            <a:ext cx="53949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Forests, mountains, lakes and high biodiversity.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69" name="Google Shape;169;p9"/>
          <p:cNvCxnSpPr/>
          <p:nvPr/>
        </p:nvCxnSpPr>
        <p:spPr>
          <a:xfrm>
            <a:off x="5440680" y="2651760"/>
            <a:ext cx="5074920" cy="0"/>
          </a:xfrm>
          <a:prstGeom prst="straightConnector1">
            <a:avLst/>
          </a:prstGeom>
          <a:noFill/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0" name="Google Shape;170;p9"/>
          <p:cNvSpPr/>
          <p:nvPr/>
        </p:nvSpPr>
        <p:spPr>
          <a:xfrm>
            <a:off x="5440680" y="2907792"/>
            <a:ext cx="21945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Tourism profile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1" name="Google Shape;171;p9"/>
          <p:cNvSpPr/>
          <p:nvPr/>
        </p:nvSpPr>
        <p:spPr>
          <a:xfrm>
            <a:off x="5440680" y="3255264"/>
            <a:ext cx="53949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Nature tourism, slow travel, hiking, education, rural and food experiences.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2" name="Google Shape;172;p9"/>
          <p:cNvCxnSpPr/>
          <p:nvPr/>
        </p:nvCxnSpPr>
        <p:spPr>
          <a:xfrm>
            <a:off x="5440680" y="3776472"/>
            <a:ext cx="5074920" cy="0"/>
          </a:xfrm>
          <a:prstGeom prst="straightConnector1">
            <a:avLst/>
          </a:prstGeom>
          <a:noFill/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3" name="Google Shape;173;p9"/>
          <p:cNvSpPr/>
          <p:nvPr/>
        </p:nvSpPr>
        <p:spPr>
          <a:xfrm>
            <a:off x="5440680" y="4032504"/>
            <a:ext cx="219456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Initial challenge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4" name="Google Shape;174;p9"/>
          <p:cNvSpPr/>
          <p:nvPr/>
        </p:nvSpPr>
        <p:spPr>
          <a:xfrm>
            <a:off x="5440680" y="4379976"/>
            <a:ext cx="539496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Build a common destination identity and connect tourism with conservation.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5" name="Google Shape;175;p9"/>
          <p:cNvCxnSpPr/>
          <p:nvPr/>
        </p:nvCxnSpPr>
        <p:spPr>
          <a:xfrm>
            <a:off x="5440680" y="4901184"/>
            <a:ext cx="5074920" cy="0"/>
          </a:xfrm>
          <a:prstGeom prst="straightConnector1">
            <a:avLst/>
          </a:prstGeom>
          <a:noFill/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6" name="Google Shape;176;p9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07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8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5. CETS PART I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2" name="Google Shape;382;p18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Starting the Charter process in Sila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3" name="Google Shape;383;p18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4" name="Google Shape;384;p18"/>
          <p:cNvSpPr/>
          <p:nvPr/>
        </p:nvSpPr>
        <p:spPr>
          <a:xfrm>
            <a:off x="731520" y="2057400"/>
            <a:ext cx="914400" cy="914400"/>
          </a:xfrm>
          <a:prstGeom prst="ellipse">
            <a:avLst/>
          </a:prstGeom>
          <a:solidFill>
            <a:srgbClr val="2F5D43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8"/>
          <p:cNvSpPr/>
          <p:nvPr/>
        </p:nvSpPr>
        <p:spPr>
          <a:xfrm>
            <a:off x="731520" y="2331720"/>
            <a:ext cx="9144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8"/>
          <p:cNvSpPr/>
          <p:nvPr/>
        </p:nvSpPr>
        <p:spPr>
          <a:xfrm>
            <a:off x="411480" y="324612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Context analysis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87" name="Google Shape;387;p18"/>
          <p:cNvCxnSpPr/>
          <p:nvPr/>
        </p:nvCxnSpPr>
        <p:spPr>
          <a:xfrm>
            <a:off x="1645920" y="2514600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A6B69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88" name="Google Shape;388;p18"/>
          <p:cNvSpPr/>
          <p:nvPr/>
        </p:nvSpPr>
        <p:spPr>
          <a:xfrm>
            <a:off x="2971800" y="2057400"/>
            <a:ext cx="914400" cy="914400"/>
          </a:xfrm>
          <a:prstGeom prst="ellipse">
            <a:avLst/>
          </a:prstGeom>
          <a:solidFill>
            <a:srgbClr val="2F5D43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8"/>
          <p:cNvSpPr/>
          <p:nvPr/>
        </p:nvSpPr>
        <p:spPr>
          <a:xfrm>
            <a:off x="2971800" y="2331720"/>
            <a:ext cx="9144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0" name="Google Shape;390;p18"/>
          <p:cNvSpPr/>
          <p:nvPr/>
        </p:nvSpPr>
        <p:spPr>
          <a:xfrm>
            <a:off x="2651760" y="324612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Stakeholder engagement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1" name="Google Shape;391;p18"/>
          <p:cNvCxnSpPr/>
          <p:nvPr/>
        </p:nvCxnSpPr>
        <p:spPr>
          <a:xfrm>
            <a:off x="3886200" y="2514600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A6B69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2" name="Google Shape;392;p18"/>
          <p:cNvSpPr/>
          <p:nvPr/>
        </p:nvSpPr>
        <p:spPr>
          <a:xfrm>
            <a:off x="5212080" y="2057400"/>
            <a:ext cx="914400" cy="914400"/>
          </a:xfrm>
          <a:prstGeom prst="ellipse">
            <a:avLst/>
          </a:prstGeom>
          <a:solidFill>
            <a:srgbClr val="2F5D43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3" name="Google Shape;393;p18"/>
          <p:cNvSpPr/>
          <p:nvPr/>
        </p:nvSpPr>
        <p:spPr>
          <a:xfrm>
            <a:off x="5212080" y="2331720"/>
            <a:ext cx="9144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8"/>
          <p:cNvSpPr/>
          <p:nvPr/>
        </p:nvSpPr>
        <p:spPr>
          <a:xfrm>
            <a:off x="4892040" y="324612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Forum activation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5" name="Google Shape;395;p18"/>
          <p:cNvCxnSpPr/>
          <p:nvPr/>
        </p:nvCxnSpPr>
        <p:spPr>
          <a:xfrm>
            <a:off x="6126480" y="2514600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A6B69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396" name="Google Shape;396;p18"/>
          <p:cNvSpPr/>
          <p:nvPr/>
        </p:nvSpPr>
        <p:spPr>
          <a:xfrm>
            <a:off x="7452360" y="2057400"/>
            <a:ext cx="914400" cy="914400"/>
          </a:xfrm>
          <a:prstGeom prst="ellipse">
            <a:avLst/>
          </a:prstGeom>
          <a:solidFill>
            <a:srgbClr val="C8A85A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18"/>
          <p:cNvSpPr/>
          <p:nvPr/>
        </p:nvSpPr>
        <p:spPr>
          <a:xfrm>
            <a:off x="7452360" y="2331720"/>
            <a:ext cx="9144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8" name="Google Shape;398;p18"/>
          <p:cNvSpPr/>
          <p:nvPr/>
        </p:nvSpPr>
        <p:spPr>
          <a:xfrm>
            <a:off x="7132320" y="324612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Shared strategy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99" name="Google Shape;399;p18"/>
          <p:cNvCxnSpPr/>
          <p:nvPr/>
        </p:nvCxnSpPr>
        <p:spPr>
          <a:xfrm>
            <a:off x="8366760" y="2514600"/>
            <a:ext cx="1280160" cy="0"/>
          </a:xfrm>
          <a:prstGeom prst="straightConnector1">
            <a:avLst/>
          </a:prstGeom>
          <a:noFill/>
          <a:ln w="25400" cap="flat" cmpd="sng">
            <a:solidFill>
              <a:srgbClr val="A6B69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00" name="Google Shape;400;p18"/>
          <p:cNvSpPr/>
          <p:nvPr/>
        </p:nvSpPr>
        <p:spPr>
          <a:xfrm>
            <a:off x="9692640" y="2057400"/>
            <a:ext cx="914400" cy="914400"/>
          </a:xfrm>
          <a:prstGeom prst="ellipse">
            <a:avLst/>
          </a:prstGeom>
          <a:solidFill>
            <a:srgbClr val="C8A85A"/>
          </a:solidFill>
          <a:ln w="254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8"/>
          <p:cNvSpPr/>
          <p:nvPr/>
        </p:nvSpPr>
        <p:spPr>
          <a:xfrm>
            <a:off x="9692640" y="2331720"/>
            <a:ext cx="914400" cy="137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2" name="Google Shape;402;p18"/>
          <p:cNvSpPr/>
          <p:nvPr/>
        </p:nvSpPr>
        <p:spPr>
          <a:xfrm>
            <a:off x="9372600" y="3246120"/>
            <a:ext cx="15544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Action plan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18"/>
          <p:cNvSpPr/>
          <p:nvPr/>
        </p:nvSpPr>
        <p:spPr>
          <a:xfrm>
            <a:off x="1463040" y="4983480"/>
            <a:ext cx="9326880" cy="731520"/>
          </a:xfrm>
          <a:prstGeom prst="roundRect">
            <a:avLst>
              <a:gd name="adj" fmla="val 10000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4" name="Google Shape;404;p18"/>
          <p:cNvSpPr/>
          <p:nvPr/>
        </p:nvSpPr>
        <p:spPr>
          <a:xfrm>
            <a:off x="1719072" y="5212080"/>
            <a:ext cx="8814816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 I created the common framework: a shared destination strategy and a concrete programme of actions.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5" name="Google Shape;405;p18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6" name="Google Shape;406;p18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08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19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6. RESULTS OF PART I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3" name="Google Shape;413;p19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What changed in the relationship between Park and territory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14" name="Google Shape;414;p19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15" name="Google Shape;415;p19"/>
          <p:cNvSpPr/>
          <p:nvPr/>
        </p:nvSpPr>
        <p:spPr>
          <a:xfrm>
            <a:off x="6583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9"/>
          <p:cNvSpPr/>
          <p:nvPr/>
        </p:nvSpPr>
        <p:spPr>
          <a:xfrm>
            <a:off x="886968" y="2084832"/>
            <a:ext cx="566928" cy="566928"/>
          </a:xfrm>
          <a:prstGeom prst="ellipse">
            <a:avLst/>
          </a:prstGeom>
          <a:solidFill>
            <a:srgbClr val="2F5D43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9"/>
          <p:cNvSpPr/>
          <p:nvPr/>
        </p:nvSpPr>
        <p:spPr>
          <a:xfrm>
            <a:off x="8869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8" name="Google Shape;418;p19"/>
          <p:cNvSpPr/>
          <p:nvPr/>
        </p:nvSpPr>
        <p:spPr>
          <a:xfrm>
            <a:off x="9144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Dialogue improved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9"/>
          <p:cNvSpPr/>
          <p:nvPr/>
        </p:nvSpPr>
        <p:spPr>
          <a:xfrm>
            <a:off x="9144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Operators, institutions and the Park began to work around a common table.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9"/>
          <p:cNvSpPr/>
          <p:nvPr/>
        </p:nvSpPr>
        <p:spPr>
          <a:xfrm>
            <a:off x="43159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19"/>
          <p:cNvSpPr/>
          <p:nvPr/>
        </p:nvSpPr>
        <p:spPr>
          <a:xfrm>
            <a:off x="4544568" y="2084832"/>
            <a:ext cx="566928" cy="566928"/>
          </a:xfrm>
          <a:prstGeom prst="ellipse">
            <a:avLst/>
          </a:prstGeom>
          <a:solidFill>
            <a:srgbClr val="73956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9"/>
          <p:cNvSpPr/>
          <p:nvPr/>
        </p:nvSpPr>
        <p:spPr>
          <a:xfrm>
            <a:off x="45445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3" name="Google Shape;423;p19"/>
          <p:cNvSpPr/>
          <p:nvPr/>
        </p:nvSpPr>
        <p:spPr>
          <a:xfrm>
            <a:off x="45720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Awareness grew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4" name="Google Shape;424;p19"/>
          <p:cNvSpPr/>
          <p:nvPr/>
        </p:nvSpPr>
        <p:spPr>
          <a:xfrm>
            <a:off x="45720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The protected area was increasingly perceived as an opportunity for quality tourism.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5" name="Google Shape;425;p19"/>
          <p:cNvSpPr/>
          <p:nvPr/>
        </p:nvSpPr>
        <p:spPr>
          <a:xfrm>
            <a:off x="79735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9"/>
          <p:cNvSpPr/>
          <p:nvPr/>
        </p:nvSpPr>
        <p:spPr>
          <a:xfrm>
            <a:off x="8202168" y="2084832"/>
            <a:ext cx="566928" cy="56692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9"/>
          <p:cNvSpPr/>
          <p:nvPr/>
        </p:nvSpPr>
        <p:spPr>
          <a:xfrm>
            <a:off x="82021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82296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Actions became shared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82296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The strategy produced concrete commitments and clearer destination identity.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9"/>
          <p:cNvSpPr/>
          <p:nvPr/>
        </p:nvSpPr>
        <p:spPr>
          <a:xfrm>
            <a:off x="1828800" y="5349240"/>
            <a:ext cx="8503920" cy="685800"/>
          </a:xfrm>
          <a:prstGeom prst="roundRect">
            <a:avLst>
              <a:gd name="adj" fmla="val 10667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9"/>
          <p:cNvSpPr/>
          <p:nvPr/>
        </p:nvSpPr>
        <p:spPr>
          <a:xfrm>
            <a:off x="2084832" y="5577840"/>
            <a:ext cx="799185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first success was not the certificate itself, but the creation of a working relationship with the territory.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09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20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7. THE SILA CETS FORUM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20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 permanent space for co-design and monitoring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1" name="Google Shape;441;p20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42" name="Google Shape;442;p20"/>
          <p:cNvSpPr/>
          <p:nvPr/>
        </p:nvSpPr>
        <p:spPr>
          <a:xfrm>
            <a:off x="8915400" y="3246120"/>
            <a:ext cx="1645920" cy="4572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20"/>
          <p:cNvSpPr/>
          <p:nvPr/>
        </p:nvSpPr>
        <p:spPr>
          <a:xfrm>
            <a:off x="9006840" y="3401568"/>
            <a:ext cx="146304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980"/>
              <a:buFont typeface="Arial"/>
              <a:buNone/>
            </a:pPr>
            <a:r>
              <a:rPr lang="en-US" sz="9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Tourism businesses</a:t>
            </a:r>
            <a:endParaRPr sz="9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20"/>
          <p:cNvSpPr/>
          <p:nvPr/>
        </p:nvSpPr>
        <p:spPr>
          <a:xfrm>
            <a:off x="7795260" y="4433960"/>
            <a:ext cx="1645920" cy="4572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5" name="Google Shape;445;p20"/>
          <p:cNvSpPr/>
          <p:nvPr/>
        </p:nvSpPr>
        <p:spPr>
          <a:xfrm>
            <a:off x="7886700" y="4589408"/>
            <a:ext cx="146304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980"/>
              <a:buFont typeface="Arial"/>
              <a:buNone/>
            </a:pPr>
            <a:r>
              <a:rPr lang="en-US" sz="9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Guides</a:t>
            </a:r>
            <a:endParaRPr sz="9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20"/>
          <p:cNvSpPr/>
          <p:nvPr/>
        </p:nvSpPr>
        <p:spPr>
          <a:xfrm>
            <a:off x="5554980" y="4433960"/>
            <a:ext cx="1645920" cy="4572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20"/>
          <p:cNvSpPr/>
          <p:nvPr/>
        </p:nvSpPr>
        <p:spPr>
          <a:xfrm>
            <a:off x="5646420" y="4589408"/>
            <a:ext cx="146304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980"/>
              <a:buFont typeface="Arial"/>
              <a:buNone/>
            </a:pPr>
            <a:r>
              <a:rPr lang="en-US" sz="9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Associations</a:t>
            </a:r>
            <a:endParaRPr sz="9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20"/>
          <p:cNvSpPr/>
          <p:nvPr/>
        </p:nvSpPr>
        <p:spPr>
          <a:xfrm>
            <a:off x="4434840" y="3246120"/>
            <a:ext cx="1645920" cy="4572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9" name="Google Shape;449;p20"/>
          <p:cNvSpPr/>
          <p:nvPr/>
        </p:nvSpPr>
        <p:spPr>
          <a:xfrm>
            <a:off x="4526280" y="3401568"/>
            <a:ext cx="146304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980"/>
              <a:buFont typeface="Arial"/>
              <a:buNone/>
            </a:pPr>
            <a:r>
              <a:rPr lang="en-US" sz="9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Municipalities</a:t>
            </a:r>
            <a:endParaRPr sz="9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0" name="Google Shape;450;p20"/>
          <p:cNvSpPr/>
          <p:nvPr/>
        </p:nvSpPr>
        <p:spPr>
          <a:xfrm>
            <a:off x="5554980" y="2058280"/>
            <a:ext cx="1645920" cy="4572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20"/>
          <p:cNvSpPr/>
          <p:nvPr/>
        </p:nvSpPr>
        <p:spPr>
          <a:xfrm>
            <a:off x="5646420" y="2213728"/>
            <a:ext cx="146304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980"/>
              <a:buFont typeface="Arial"/>
              <a:buNone/>
            </a:pPr>
            <a:r>
              <a:rPr lang="en-US" sz="9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Cultural actors</a:t>
            </a:r>
            <a:endParaRPr sz="9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2" name="Google Shape;452;p20"/>
          <p:cNvSpPr/>
          <p:nvPr/>
        </p:nvSpPr>
        <p:spPr>
          <a:xfrm>
            <a:off x="7795260" y="2058280"/>
            <a:ext cx="1645920" cy="457200"/>
          </a:xfrm>
          <a:prstGeom prst="roundRect">
            <a:avLst>
              <a:gd name="adj" fmla="val 1400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0"/>
          <p:cNvSpPr/>
          <p:nvPr/>
        </p:nvSpPr>
        <p:spPr>
          <a:xfrm>
            <a:off x="7886700" y="2213728"/>
            <a:ext cx="146304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980"/>
              <a:buFont typeface="Arial"/>
              <a:buNone/>
            </a:pPr>
            <a:r>
              <a:rPr lang="en-US" sz="9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Local producers</a:t>
            </a:r>
            <a:endParaRPr sz="9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4" name="Google Shape;454;p20"/>
          <p:cNvSpPr/>
          <p:nvPr/>
        </p:nvSpPr>
        <p:spPr>
          <a:xfrm>
            <a:off x="6446520" y="2633472"/>
            <a:ext cx="2103120" cy="1691640"/>
          </a:xfrm>
          <a:prstGeom prst="ellipse">
            <a:avLst/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5" name="Google Shape;455;p20"/>
          <p:cNvSpPr/>
          <p:nvPr/>
        </p:nvSpPr>
        <p:spPr>
          <a:xfrm>
            <a:off x="6766560" y="3108960"/>
            <a:ext cx="146304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CETS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300"/>
              <a:buFont typeface="Arial"/>
              <a:buNone/>
            </a:pPr>
            <a:r>
              <a:rPr lang="en-US" sz="23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Forum</a:t>
            </a:r>
            <a:endParaRPr sz="2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20"/>
          <p:cNvSpPr/>
          <p:nvPr/>
        </p:nvSpPr>
        <p:spPr>
          <a:xfrm>
            <a:off x="713232" y="1783080"/>
            <a:ext cx="274320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Functions of the Forum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20"/>
          <p:cNvSpPr/>
          <p:nvPr/>
        </p:nvSpPr>
        <p:spPr>
          <a:xfrm>
            <a:off x="777240" y="239572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0"/>
          <p:cNvSpPr/>
          <p:nvPr/>
        </p:nvSpPr>
        <p:spPr>
          <a:xfrm>
            <a:off x="941832" y="2331720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Listen to local needs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20"/>
          <p:cNvSpPr/>
          <p:nvPr/>
        </p:nvSpPr>
        <p:spPr>
          <a:xfrm>
            <a:off x="777240" y="294436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0" name="Google Shape;460;p20"/>
          <p:cNvSpPr/>
          <p:nvPr/>
        </p:nvSpPr>
        <p:spPr>
          <a:xfrm>
            <a:off x="941832" y="2880360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Co-design feasible actions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1" name="Google Shape;461;p20"/>
          <p:cNvSpPr/>
          <p:nvPr/>
        </p:nvSpPr>
        <p:spPr>
          <a:xfrm>
            <a:off x="777240" y="349300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20"/>
          <p:cNvSpPr/>
          <p:nvPr/>
        </p:nvSpPr>
        <p:spPr>
          <a:xfrm>
            <a:off x="941832" y="3429000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Share responsibilities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3" name="Google Shape;463;p20"/>
          <p:cNvSpPr/>
          <p:nvPr/>
        </p:nvSpPr>
        <p:spPr>
          <a:xfrm>
            <a:off x="777240" y="404164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0"/>
          <p:cNvSpPr/>
          <p:nvPr/>
        </p:nvSpPr>
        <p:spPr>
          <a:xfrm>
            <a:off x="941832" y="3977640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Monitor progress over time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5" name="Google Shape;465;p20"/>
          <p:cNvSpPr/>
          <p:nvPr/>
        </p:nvSpPr>
        <p:spPr>
          <a:xfrm>
            <a:off x="777240" y="459028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6" name="Google Shape;466;p20"/>
          <p:cNvSpPr/>
          <p:nvPr/>
        </p:nvSpPr>
        <p:spPr>
          <a:xfrm>
            <a:off x="941832" y="4526280"/>
            <a:ext cx="32004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50"/>
              <a:buFont typeface="Arial"/>
              <a:buNone/>
            </a:pPr>
            <a:r>
              <a:rPr lang="en-US" sz="13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Connect Part I and Part II</a:t>
            </a:r>
            <a:endParaRPr sz="13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7" name="Google Shape;467;p20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8" name="Google Shape;468;p20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1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8. FROM PART I TO PART II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5" name="Google Shape;475;p21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From destination strategy to certified partner businesses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76" name="Google Shape;476;p21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77" name="Google Shape;477;p21"/>
          <p:cNvSpPr/>
          <p:nvPr/>
        </p:nvSpPr>
        <p:spPr>
          <a:xfrm>
            <a:off x="822960" y="1874520"/>
            <a:ext cx="4206240" cy="2651760"/>
          </a:xfrm>
          <a:prstGeom prst="roundRect">
            <a:avLst>
              <a:gd name="adj" fmla="val 2759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1"/>
          <p:cNvSpPr/>
          <p:nvPr/>
        </p:nvSpPr>
        <p:spPr>
          <a:xfrm>
            <a:off x="1143000" y="2148840"/>
            <a:ext cx="12801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Part I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79" name="Google Shape;479;p21"/>
          <p:cNvSpPr/>
          <p:nvPr/>
        </p:nvSpPr>
        <p:spPr>
          <a:xfrm>
            <a:off x="1143000" y="2788920"/>
            <a:ext cx="347472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520"/>
              <a:buFont typeface="Arial"/>
              <a:buNone/>
            </a:pPr>
            <a:r>
              <a:rPr lang="en-US" sz="15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The protected area and its territory define a shared strategy and action plan for sustainable tourism.</a:t>
            </a:r>
            <a:endParaRPr sz="15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80" name="Google Shape;480;p21"/>
          <p:cNvCxnSpPr/>
          <p:nvPr/>
        </p:nvCxnSpPr>
        <p:spPr>
          <a:xfrm>
            <a:off x="5166360" y="3200400"/>
            <a:ext cx="1645920" cy="0"/>
          </a:xfrm>
          <a:prstGeom prst="straightConnector1">
            <a:avLst/>
          </a:prstGeom>
          <a:noFill/>
          <a:ln w="38100" cap="flat" cmpd="sng">
            <a:solidFill>
              <a:srgbClr val="C8A85A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481" name="Google Shape;481;p21"/>
          <p:cNvSpPr/>
          <p:nvPr/>
        </p:nvSpPr>
        <p:spPr>
          <a:xfrm>
            <a:off x="6995160" y="1874520"/>
            <a:ext cx="4206240" cy="2651760"/>
          </a:xfrm>
          <a:prstGeom prst="roundRect">
            <a:avLst>
              <a:gd name="adj" fmla="val 2759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2" name="Google Shape;482;p21"/>
          <p:cNvSpPr/>
          <p:nvPr/>
        </p:nvSpPr>
        <p:spPr>
          <a:xfrm>
            <a:off x="7315200" y="2148840"/>
            <a:ext cx="128016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 II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3" name="Google Shape;483;p21"/>
          <p:cNvSpPr/>
          <p:nvPr/>
        </p:nvSpPr>
        <p:spPr>
          <a:xfrm>
            <a:off x="7315200" y="2788920"/>
            <a:ext cx="34290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AF0E8"/>
              </a:buClr>
              <a:buSzPts val="1520"/>
              <a:buFont typeface="Arial"/>
              <a:buNone/>
            </a:pPr>
            <a:r>
              <a:rPr lang="en-US" sz="1520" b="0" i="0" u="none" strike="noStrike" cap="none">
                <a:solidFill>
                  <a:srgbClr val="EAF0E8"/>
                </a:solidFill>
                <a:latin typeface="Arial"/>
                <a:ea typeface="Arial"/>
                <a:cs typeface="Arial"/>
                <a:sym typeface="Arial"/>
              </a:rPr>
              <a:t>Local tourism businesses take concrete commitments consistent with the Charter and become certified partners.</a:t>
            </a:r>
            <a:endParaRPr sz="15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4" name="Google Shape;484;p21"/>
          <p:cNvSpPr/>
          <p:nvPr/>
        </p:nvSpPr>
        <p:spPr>
          <a:xfrm>
            <a:off x="1691640" y="5257800"/>
            <a:ext cx="8823960" cy="685800"/>
          </a:xfrm>
          <a:prstGeom prst="roundRect">
            <a:avLst>
              <a:gd name="adj" fmla="val 10667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5" name="Google Shape;485;p21"/>
          <p:cNvSpPr/>
          <p:nvPr/>
        </p:nvSpPr>
        <p:spPr>
          <a:xfrm>
            <a:off x="1947672" y="5486400"/>
            <a:ext cx="8311896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 II is the natural evolution of a strong Part I: it brings the Charter inside the daily choices of tourism operators.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6" name="Google Shape;486;p21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7" name="Google Shape;487;p21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22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9. ACCOMPANYING OPERATORS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4" name="Google Shape;494;p22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How the Park supports tourism businesses in Part II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95" name="Google Shape;495;p22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96" name="Google Shape;496;p22"/>
          <p:cNvSpPr/>
          <p:nvPr/>
        </p:nvSpPr>
        <p:spPr>
          <a:xfrm>
            <a:off x="777240" y="1828800"/>
            <a:ext cx="48006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7" name="Google Shape;497;p22"/>
          <p:cNvSpPr/>
          <p:nvPr/>
        </p:nvSpPr>
        <p:spPr>
          <a:xfrm>
            <a:off x="1069848" y="2048256"/>
            <a:ext cx="12801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Explain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22"/>
          <p:cNvSpPr/>
          <p:nvPr/>
        </p:nvSpPr>
        <p:spPr>
          <a:xfrm>
            <a:off x="2377440" y="2057400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40"/>
              <a:buFont typeface="Arial"/>
              <a:buNone/>
            </a:pPr>
            <a:r>
              <a:rPr lang="en-US" sz="144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criteria, commitments and benefits.</a:t>
            </a:r>
            <a:endParaRPr sz="144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22"/>
          <p:cNvSpPr/>
          <p:nvPr/>
        </p:nvSpPr>
        <p:spPr>
          <a:xfrm>
            <a:off x="777240" y="3429000"/>
            <a:ext cx="48006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0" name="Google Shape;500;p22"/>
          <p:cNvSpPr/>
          <p:nvPr/>
        </p:nvSpPr>
        <p:spPr>
          <a:xfrm>
            <a:off x="1069848" y="3648456"/>
            <a:ext cx="12801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Facilitate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22"/>
          <p:cNvSpPr/>
          <p:nvPr/>
        </p:nvSpPr>
        <p:spPr>
          <a:xfrm>
            <a:off x="2377440" y="3657600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40"/>
              <a:buFont typeface="Arial"/>
              <a:buNone/>
            </a:pPr>
            <a:r>
              <a:rPr lang="en-US" sz="144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the relationship between tourism and conservation.</a:t>
            </a:r>
            <a:endParaRPr sz="144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2" name="Google Shape;502;p22"/>
          <p:cNvSpPr/>
          <p:nvPr/>
        </p:nvSpPr>
        <p:spPr>
          <a:xfrm>
            <a:off x="6172200" y="1828800"/>
            <a:ext cx="48006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3" name="Google Shape;503;p22"/>
          <p:cNvSpPr/>
          <p:nvPr/>
        </p:nvSpPr>
        <p:spPr>
          <a:xfrm>
            <a:off x="6464808" y="2048256"/>
            <a:ext cx="12801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Align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4" name="Google Shape;504;p22"/>
          <p:cNvSpPr/>
          <p:nvPr/>
        </p:nvSpPr>
        <p:spPr>
          <a:xfrm>
            <a:off x="7772400" y="2057400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40"/>
              <a:buFont typeface="Arial"/>
              <a:buNone/>
            </a:pPr>
            <a:r>
              <a:rPr lang="en-US" sz="144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business actions with the Park’s strategy.</a:t>
            </a:r>
            <a:endParaRPr sz="144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22"/>
          <p:cNvSpPr/>
          <p:nvPr/>
        </p:nvSpPr>
        <p:spPr>
          <a:xfrm>
            <a:off x="6172200" y="3429000"/>
            <a:ext cx="4800600" cy="1078992"/>
          </a:xfrm>
          <a:prstGeom prst="roundRect">
            <a:avLst>
              <a:gd name="adj" fmla="val 6780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6" name="Google Shape;506;p22"/>
          <p:cNvSpPr/>
          <p:nvPr/>
        </p:nvSpPr>
        <p:spPr>
          <a:xfrm>
            <a:off x="6464808" y="3648456"/>
            <a:ext cx="1280160" cy="2194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700"/>
              <a:buFont typeface="Arial"/>
              <a:buNone/>
            </a:pPr>
            <a:r>
              <a:rPr lang="en-US" sz="17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Recognise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22"/>
          <p:cNvSpPr/>
          <p:nvPr/>
        </p:nvSpPr>
        <p:spPr>
          <a:xfrm>
            <a:off x="7772400" y="3657600"/>
            <a:ext cx="283464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40"/>
              <a:buFont typeface="Arial"/>
              <a:buNone/>
            </a:pPr>
            <a:r>
              <a:rPr lang="en-US" sz="144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operators as ambassadors of the protected area.</a:t>
            </a:r>
            <a:endParaRPr sz="144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22"/>
          <p:cNvSpPr/>
          <p:nvPr/>
        </p:nvSpPr>
        <p:spPr>
          <a:xfrm>
            <a:off x="1874520" y="5212080"/>
            <a:ext cx="8412480" cy="731520"/>
          </a:xfrm>
          <a:prstGeom prst="roundRect">
            <a:avLst>
              <a:gd name="adj" fmla="val 10000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9" name="Google Shape;509;p22"/>
          <p:cNvSpPr/>
          <p:nvPr/>
        </p:nvSpPr>
        <p:spPr>
          <a:xfrm>
            <a:off x="2130552" y="5440680"/>
            <a:ext cx="7900416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operator is not a passive recipient of rules, but a co-responsible actor in the destination.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0" name="Google Shape;510;p22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1" name="Google Shape;511;p22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12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p23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10. BENEFITS OF PART II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8" name="Google Shape;518;p23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Value for businesses, the Park and the destination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19" name="Google Shape;519;p23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0" name="Google Shape;520;p23"/>
          <p:cNvSpPr/>
          <p:nvPr/>
        </p:nvSpPr>
        <p:spPr>
          <a:xfrm>
            <a:off x="6583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23"/>
          <p:cNvSpPr/>
          <p:nvPr/>
        </p:nvSpPr>
        <p:spPr>
          <a:xfrm>
            <a:off x="886968" y="2084832"/>
            <a:ext cx="566928" cy="566928"/>
          </a:xfrm>
          <a:prstGeom prst="ellipse">
            <a:avLst/>
          </a:prstGeom>
          <a:solidFill>
            <a:srgbClr val="2F5D43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23"/>
          <p:cNvSpPr/>
          <p:nvPr/>
        </p:nvSpPr>
        <p:spPr>
          <a:xfrm>
            <a:off x="8869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3" name="Google Shape;523;p23"/>
          <p:cNvSpPr/>
          <p:nvPr/>
        </p:nvSpPr>
        <p:spPr>
          <a:xfrm>
            <a:off x="9144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For businesses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4" name="Google Shape;524;p23"/>
          <p:cNvSpPr/>
          <p:nvPr/>
        </p:nvSpPr>
        <p:spPr>
          <a:xfrm>
            <a:off x="9144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Recognition, network, quality improvement, stronger relationship with the Park.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5" name="Google Shape;525;p23"/>
          <p:cNvSpPr/>
          <p:nvPr/>
        </p:nvSpPr>
        <p:spPr>
          <a:xfrm>
            <a:off x="43159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6" name="Google Shape;526;p23"/>
          <p:cNvSpPr/>
          <p:nvPr/>
        </p:nvSpPr>
        <p:spPr>
          <a:xfrm>
            <a:off x="4544568" y="2084832"/>
            <a:ext cx="566928" cy="566928"/>
          </a:xfrm>
          <a:prstGeom prst="ellipse">
            <a:avLst/>
          </a:prstGeom>
          <a:solidFill>
            <a:srgbClr val="73956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23"/>
          <p:cNvSpPr/>
          <p:nvPr/>
        </p:nvSpPr>
        <p:spPr>
          <a:xfrm>
            <a:off x="45445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8" name="Google Shape;528;p23"/>
          <p:cNvSpPr/>
          <p:nvPr/>
        </p:nvSpPr>
        <p:spPr>
          <a:xfrm>
            <a:off x="45720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For the Park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9" name="Google Shape;529;p23"/>
          <p:cNvSpPr/>
          <p:nvPr/>
        </p:nvSpPr>
        <p:spPr>
          <a:xfrm>
            <a:off x="45720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More aware operators, better cooperation and stronger conservation messages.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0" name="Google Shape;530;p23"/>
          <p:cNvSpPr/>
          <p:nvPr/>
        </p:nvSpPr>
        <p:spPr>
          <a:xfrm>
            <a:off x="7973568" y="1828800"/>
            <a:ext cx="3154680" cy="310896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3"/>
          <p:cNvSpPr/>
          <p:nvPr/>
        </p:nvSpPr>
        <p:spPr>
          <a:xfrm>
            <a:off x="8202168" y="2084832"/>
            <a:ext cx="566928" cy="566928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23"/>
          <p:cNvSpPr/>
          <p:nvPr/>
        </p:nvSpPr>
        <p:spPr>
          <a:xfrm>
            <a:off x="8202168" y="2240280"/>
            <a:ext cx="566928" cy="914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3" name="Google Shape;533;p23"/>
          <p:cNvSpPr/>
          <p:nvPr/>
        </p:nvSpPr>
        <p:spPr>
          <a:xfrm>
            <a:off x="8229600" y="2816352"/>
            <a:ext cx="251460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650"/>
              <a:buFont typeface="Arial"/>
              <a:buNone/>
            </a:pPr>
            <a:r>
              <a:rPr lang="en-US" sz="16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For the destination</a:t>
            </a:r>
            <a:endParaRPr sz="16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4" name="Google Shape;534;p23"/>
          <p:cNvSpPr/>
          <p:nvPr/>
        </p:nvSpPr>
        <p:spPr>
          <a:xfrm>
            <a:off x="8229600" y="3456432"/>
            <a:ext cx="2606040" cy="868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Clearer identity, integrated offer, slow travel and community value.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23"/>
          <p:cNvSpPr/>
          <p:nvPr/>
        </p:nvSpPr>
        <p:spPr>
          <a:xfrm>
            <a:off x="1280160" y="5349240"/>
            <a:ext cx="96012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A credible sustainable destination is built by the combined commitments of many local actors.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6" name="Google Shape;536;p23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7" name="Google Shape;537;p23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13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24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11. LESSONS LEARNED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4" name="Google Shape;544;p24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What makes the Charter work in practice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45" name="Google Shape;545;p24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46" name="Google Shape;546;p24"/>
          <p:cNvSpPr/>
          <p:nvPr/>
        </p:nvSpPr>
        <p:spPr>
          <a:xfrm>
            <a:off x="777240" y="1691640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Common challenges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7" name="Google Shape;547;p24"/>
          <p:cNvSpPr/>
          <p:nvPr/>
        </p:nvSpPr>
        <p:spPr>
          <a:xfrm>
            <a:off x="868680" y="230428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8" name="Google Shape;548;p24"/>
          <p:cNvSpPr/>
          <p:nvPr/>
        </p:nvSpPr>
        <p:spPr>
          <a:xfrm>
            <a:off x="1033272" y="2240280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Involve operators with different timeframes and expectations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9" name="Google Shape;549;p24"/>
          <p:cNvSpPr/>
          <p:nvPr/>
        </p:nvSpPr>
        <p:spPr>
          <a:xfrm>
            <a:off x="868680" y="2871216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0" name="Google Shape;550;p24"/>
          <p:cNvSpPr/>
          <p:nvPr/>
        </p:nvSpPr>
        <p:spPr>
          <a:xfrm>
            <a:off x="1033272" y="2807208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Explain that CETS is not only a label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1" name="Google Shape;551;p24"/>
          <p:cNvSpPr/>
          <p:nvPr/>
        </p:nvSpPr>
        <p:spPr>
          <a:xfrm>
            <a:off x="868680" y="3438144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2" name="Google Shape;552;p24"/>
          <p:cNvSpPr/>
          <p:nvPr/>
        </p:nvSpPr>
        <p:spPr>
          <a:xfrm>
            <a:off x="1033272" y="3374136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Keep participation alive after certification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3" name="Google Shape;553;p24"/>
          <p:cNvSpPr/>
          <p:nvPr/>
        </p:nvSpPr>
        <p:spPr>
          <a:xfrm>
            <a:off x="868680" y="4005072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4" name="Google Shape;554;p24"/>
          <p:cNvSpPr/>
          <p:nvPr/>
        </p:nvSpPr>
        <p:spPr>
          <a:xfrm>
            <a:off x="1033272" y="3941064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Turn ideas into measurable actions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5" name="Google Shape;555;p24"/>
          <p:cNvSpPr/>
          <p:nvPr/>
        </p:nvSpPr>
        <p:spPr>
          <a:xfrm>
            <a:off x="6400800" y="1691640"/>
            <a:ext cx="29260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Operational lessons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6" name="Google Shape;556;p24"/>
          <p:cNvSpPr/>
          <p:nvPr/>
        </p:nvSpPr>
        <p:spPr>
          <a:xfrm>
            <a:off x="6492240" y="2304288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7" name="Google Shape;557;p24"/>
          <p:cNvSpPr/>
          <p:nvPr/>
        </p:nvSpPr>
        <p:spPr>
          <a:xfrm>
            <a:off x="6656832" y="2240280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Start by listening to the territory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8" name="Google Shape;558;p24"/>
          <p:cNvSpPr/>
          <p:nvPr/>
        </p:nvSpPr>
        <p:spPr>
          <a:xfrm>
            <a:off x="6492240" y="2871216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9" name="Google Shape;559;p24"/>
          <p:cNvSpPr/>
          <p:nvPr/>
        </p:nvSpPr>
        <p:spPr>
          <a:xfrm>
            <a:off x="6656832" y="2807208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Use simple and concrete language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24"/>
          <p:cNvSpPr/>
          <p:nvPr/>
        </p:nvSpPr>
        <p:spPr>
          <a:xfrm>
            <a:off x="6492240" y="3438144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1" name="Google Shape;561;p24"/>
          <p:cNvSpPr/>
          <p:nvPr/>
        </p:nvSpPr>
        <p:spPr>
          <a:xfrm>
            <a:off x="6656832" y="3374136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Value the most motivated operators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24"/>
          <p:cNvSpPr/>
          <p:nvPr/>
        </p:nvSpPr>
        <p:spPr>
          <a:xfrm>
            <a:off x="6492240" y="4005072"/>
            <a:ext cx="82296" cy="82296"/>
          </a:xfrm>
          <a:prstGeom prst="ellipse">
            <a:avLst/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3" name="Google Shape;563;p24"/>
          <p:cNvSpPr/>
          <p:nvPr/>
        </p:nvSpPr>
        <p:spPr>
          <a:xfrm>
            <a:off x="6656832" y="3941064"/>
            <a:ext cx="475488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20"/>
              <a:buFont typeface="Arial"/>
              <a:buNone/>
            </a:pPr>
            <a:r>
              <a:rPr lang="en-US" sz="132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Keep the Forum active over time</a:t>
            </a:r>
            <a:endParaRPr sz="132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4" name="Google Shape;564;p24"/>
          <p:cNvSpPr/>
          <p:nvPr/>
        </p:nvSpPr>
        <p:spPr>
          <a:xfrm>
            <a:off x="1828800" y="5257800"/>
            <a:ext cx="8412480" cy="713232"/>
          </a:xfrm>
          <a:prstGeom prst="roundRect">
            <a:avLst>
              <a:gd name="adj" fmla="val 10256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5" name="Google Shape;565;p24"/>
          <p:cNvSpPr/>
          <p:nvPr/>
        </p:nvSpPr>
        <p:spPr>
          <a:xfrm>
            <a:off x="2084832" y="5486400"/>
            <a:ext cx="7900416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Charter works when it becomes a permanent working method, not a project with an end date.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6" name="Google Shape;566;p24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7" name="Google Shape;567;p24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14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p25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12. TOWARDS PART III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4" name="Google Shape;574;p25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Connecting the protected area with the tourism chain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5" name="Google Shape;575;p25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76" name="Google Shape;576;p25"/>
          <p:cNvSpPr/>
          <p:nvPr/>
        </p:nvSpPr>
        <p:spPr>
          <a:xfrm>
            <a:off x="914400" y="2057400"/>
            <a:ext cx="2468880" cy="1325880"/>
          </a:xfrm>
          <a:prstGeom prst="roundRect">
            <a:avLst>
              <a:gd name="adj" fmla="val 5517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7" name="Google Shape;577;p25"/>
          <p:cNvSpPr/>
          <p:nvPr/>
        </p:nvSpPr>
        <p:spPr>
          <a:xfrm>
            <a:off x="1097280" y="2331720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Part I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8" name="Google Shape;578;p25"/>
          <p:cNvSpPr/>
          <p:nvPr/>
        </p:nvSpPr>
        <p:spPr>
          <a:xfrm>
            <a:off x="1143000" y="2743200"/>
            <a:ext cx="20116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230"/>
              <a:buFont typeface="Arial"/>
              <a:buNone/>
            </a:pPr>
            <a:r>
              <a:rPr lang="en-US" sz="123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Destination strategy</a:t>
            </a:r>
            <a:endParaRPr sz="123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79" name="Google Shape;579;p25"/>
          <p:cNvCxnSpPr/>
          <p:nvPr/>
        </p:nvCxnSpPr>
        <p:spPr>
          <a:xfrm>
            <a:off x="3383280" y="2724912"/>
            <a:ext cx="1188720" cy="0"/>
          </a:xfrm>
          <a:prstGeom prst="straightConnector1">
            <a:avLst/>
          </a:prstGeom>
          <a:noFill/>
          <a:ln w="25400" cap="flat" cmpd="sng">
            <a:solidFill>
              <a:srgbClr val="73956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0" name="Google Shape;580;p25"/>
          <p:cNvSpPr/>
          <p:nvPr/>
        </p:nvSpPr>
        <p:spPr>
          <a:xfrm>
            <a:off x="4572000" y="2057400"/>
            <a:ext cx="2468880" cy="1325880"/>
          </a:xfrm>
          <a:prstGeom prst="roundRect">
            <a:avLst>
              <a:gd name="adj" fmla="val 5517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1" name="Google Shape;581;p25"/>
          <p:cNvSpPr/>
          <p:nvPr/>
        </p:nvSpPr>
        <p:spPr>
          <a:xfrm>
            <a:off x="4754880" y="2331720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 II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2" name="Google Shape;582;p25"/>
          <p:cNvSpPr/>
          <p:nvPr/>
        </p:nvSpPr>
        <p:spPr>
          <a:xfrm>
            <a:off x="4800600" y="2743200"/>
            <a:ext cx="20116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EAF0E8"/>
              </a:buClr>
              <a:buSzPts val="1230"/>
              <a:buFont typeface="Arial"/>
              <a:buNone/>
            </a:pPr>
            <a:r>
              <a:rPr lang="en-US" sz="1230" b="0" i="0" u="none" strike="noStrike" cap="none">
                <a:solidFill>
                  <a:srgbClr val="EAF0E8"/>
                </a:solidFill>
                <a:latin typeface="Arial"/>
                <a:ea typeface="Arial"/>
                <a:cs typeface="Arial"/>
                <a:sym typeface="Arial"/>
              </a:rPr>
              <a:t>Local certified businesses</a:t>
            </a:r>
            <a:endParaRPr sz="123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83" name="Google Shape;583;p25"/>
          <p:cNvCxnSpPr/>
          <p:nvPr/>
        </p:nvCxnSpPr>
        <p:spPr>
          <a:xfrm>
            <a:off x="7040880" y="2724912"/>
            <a:ext cx="1188720" cy="0"/>
          </a:xfrm>
          <a:prstGeom prst="straightConnector1">
            <a:avLst/>
          </a:prstGeom>
          <a:noFill/>
          <a:ln w="25400" cap="flat" cmpd="sng">
            <a:solidFill>
              <a:srgbClr val="73956F"/>
            </a:solidFill>
            <a:prstDash val="solid"/>
            <a:round/>
            <a:headEnd type="none" w="sm" len="sm"/>
            <a:tailEnd type="triangle" w="med" len="med"/>
          </a:ln>
        </p:spPr>
      </p:cxnSp>
      <p:sp>
        <p:nvSpPr>
          <p:cNvPr id="584" name="Google Shape;584;p25"/>
          <p:cNvSpPr/>
          <p:nvPr/>
        </p:nvSpPr>
        <p:spPr>
          <a:xfrm>
            <a:off x="8229600" y="2057400"/>
            <a:ext cx="2468880" cy="1325880"/>
          </a:xfrm>
          <a:prstGeom prst="roundRect">
            <a:avLst>
              <a:gd name="adj" fmla="val 5517"/>
            </a:avLst>
          </a:prstGeom>
          <a:solidFill>
            <a:srgbClr val="C8A85A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5" name="Google Shape;585;p25"/>
          <p:cNvSpPr/>
          <p:nvPr/>
        </p:nvSpPr>
        <p:spPr>
          <a:xfrm>
            <a:off x="8412480" y="2331720"/>
            <a:ext cx="210312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Part III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6" name="Google Shape;586;p25"/>
          <p:cNvSpPr/>
          <p:nvPr/>
        </p:nvSpPr>
        <p:spPr>
          <a:xfrm>
            <a:off x="8458200" y="2743200"/>
            <a:ext cx="20116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230"/>
              <a:buFont typeface="Arial"/>
              <a:buNone/>
            </a:pPr>
            <a:r>
              <a:rPr lang="en-US" sz="123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Tour operators and sustainable packages</a:t>
            </a:r>
            <a:endParaRPr sz="123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7" name="Google Shape;587;p25"/>
          <p:cNvSpPr/>
          <p:nvPr/>
        </p:nvSpPr>
        <p:spPr>
          <a:xfrm>
            <a:off x="1280160" y="4983480"/>
            <a:ext cx="9646920" cy="868680"/>
          </a:xfrm>
          <a:prstGeom prst="roundRect">
            <a:avLst>
              <a:gd name="adj" fmla="val 8421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8" name="Google Shape;588;p25"/>
          <p:cNvSpPr/>
          <p:nvPr/>
        </p:nvSpPr>
        <p:spPr>
          <a:xfrm>
            <a:off x="1536192" y="5212080"/>
            <a:ext cx="9134856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750"/>
              <a:buFont typeface="Arial"/>
              <a:buNone/>
            </a:pPr>
            <a:r>
              <a:rPr lang="en-US" sz="17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Part III can strengthen the destination, but only if the local network created through Part I and Part II is mature and credible.</a:t>
            </a:r>
            <a:endParaRPr sz="17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9" name="Google Shape;589;p25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0" name="Google Shape;590;p25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15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26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13. TWO VOICES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7" name="Google Shape;597;p26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Why the Park + stakeholder perspective is valuable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98" name="Google Shape;598;p26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99" name="Google Shape;599;p26"/>
          <p:cNvSpPr/>
          <p:nvPr/>
        </p:nvSpPr>
        <p:spPr>
          <a:xfrm>
            <a:off x="1097280" y="1920240"/>
            <a:ext cx="4206240" cy="2240280"/>
          </a:xfrm>
          <a:prstGeom prst="roundRect">
            <a:avLst>
              <a:gd name="adj" fmla="val 3265"/>
            </a:avLst>
          </a:prstGeom>
          <a:solidFill>
            <a:srgbClr val="2F5D43"/>
          </a:solidFill>
          <a:ln w="127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0" name="Google Shape;600;p26"/>
          <p:cNvSpPr/>
          <p:nvPr/>
        </p:nvSpPr>
        <p:spPr>
          <a:xfrm>
            <a:off x="1417320" y="2286000"/>
            <a:ext cx="32004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Park perspective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26"/>
          <p:cNvSpPr/>
          <p:nvPr/>
        </p:nvSpPr>
        <p:spPr>
          <a:xfrm>
            <a:off x="1417320" y="2907792"/>
            <a:ext cx="3429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EAF0E8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rgbClr val="EAF0E8"/>
                </a:solidFill>
                <a:latin typeface="Arial"/>
                <a:ea typeface="Arial"/>
                <a:cs typeface="Arial"/>
                <a:sym typeface="Arial"/>
              </a:rPr>
              <a:t>Governance, conservation objectives, strategy, facilitation and coherence of the Charter process.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26"/>
          <p:cNvSpPr/>
          <p:nvPr/>
        </p:nvSpPr>
        <p:spPr>
          <a:xfrm>
            <a:off x="6812280" y="1920240"/>
            <a:ext cx="4206240" cy="2240280"/>
          </a:xfrm>
          <a:prstGeom prst="roundRect">
            <a:avLst>
              <a:gd name="adj" fmla="val 3265"/>
            </a:avLst>
          </a:prstGeom>
          <a:solidFill>
            <a:srgbClr val="C8A85A"/>
          </a:solidFill>
          <a:ln w="12700" cap="flat" cmpd="sng">
            <a:solidFill>
              <a:srgbClr val="C8A85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3" name="Google Shape;603;p26"/>
          <p:cNvSpPr/>
          <p:nvPr/>
        </p:nvSpPr>
        <p:spPr>
          <a:xfrm>
            <a:off x="7132320" y="2286000"/>
            <a:ext cx="338328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000"/>
              <a:buFont typeface="Arial"/>
              <a:buNone/>
            </a:pPr>
            <a:r>
              <a:rPr lang="en-US" sz="200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Stakeholder perspective</a:t>
            </a:r>
            <a:endParaRPr sz="2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26"/>
          <p:cNvSpPr/>
          <p:nvPr/>
        </p:nvSpPr>
        <p:spPr>
          <a:xfrm>
            <a:off x="7132320" y="2907792"/>
            <a:ext cx="34290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250" tIns="250" rIns="250" bIns="25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450"/>
              <a:buFont typeface="Arial"/>
              <a:buNone/>
            </a:pPr>
            <a:r>
              <a:rPr lang="en-US" sz="1450" b="0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Concrete motivations, everyday challenges, benefits perceived by businesses and territorial ownership.</a:t>
            </a:r>
            <a:endParaRPr sz="14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05" name="Google Shape;605;p26"/>
          <p:cNvCxnSpPr/>
          <p:nvPr/>
        </p:nvCxnSpPr>
        <p:spPr>
          <a:xfrm>
            <a:off x="5394960" y="3035808"/>
            <a:ext cx="1371600" cy="0"/>
          </a:xfrm>
          <a:prstGeom prst="straightConnector1">
            <a:avLst/>
          </a:prstGeom>
          <a:noFill/>
          <a:ln w="38100" cap="flat" cmpd="sng">
            <a:solidFill>
              <a:srgbClr val="73956F"/>
            </a:solidFill>
            <a:prstDash val="solid"/>
            <a:round/>
            <a:headEnd type="triangle" w="med" len="med"/>
            <a:tailEnd type="triangle" w="med" len="med"/>
          </a:ln>
        </p:spPr>
      </p:cxnSp>
      <p:sp>
        <p:nvSpPr>
          <p:cNvPr id="606" name="Google Shape;606;p26"/>
          <p:cNvSpPr/>
          <p:nvPr/>
        </p:nvSpPr>
        <p:spPr>
          <a:xfrm>
            <a:off x="2103120" y="5074920"/>
            <a:ext cx="795528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F5D43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2F5D43"/>
                </a:solidFill>
                <a:latin typeface="Arial"/>
                <a:ea typeface="Arial"/>
                <a:cs typeface="Arial"/>
                <a:sym typeface="Arial"/>
              </a:rPr>
              <a:t>The dialogue between Ada and Carmen can show how trust is built and how the Charter becomes operational.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7" name="Google Shape;607;p26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8" name="Google Shape;608;p26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16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" name="Google Shape;614;p27"/>
          <p:cNvSpPr/>
          <p:nvPr/>
        </p:nvSpPr>
        <p:spPr>
          <a:xfrm>
            <a:off x="594360" y="347472"/>
            <a:ext cx="4754880" cy="22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950"/>
              <a:buFont typeface="Arial"/>
              <a:buNone/>
            </a:pPr>
            <a:r>
              <a:rPr lang="en-US" sz="95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KEY MESSAGES</a:t>
            </a:r>
            <a:endParaRPr sz="9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5" name="Google Shape;615;p27"/>
          <p:cNvSpPr/>
          <p:nvPr/>
        </p:nvSpPr>
        <p:spPr>
          <a:xfrm>
            <a:off x="594360" y="667512"/>
            <a:ext cx="75895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2550"/>
              <a:buFont typeface="Arial"/>
              <a:buNone/>
            </a:pPr>
            <a:r>
              <a:rPr lang="en-US" sz="255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Transferable points for Latvian parks and entrepreneurs</a:t>
            </a:r>
            <a:endParaRPr sz="255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16" name="Google Shape;616;p27"/>
          <p:cNvCxnSpPr/>
          <p:nvPr/>
        </p:nvCxnSpPr>
        <p:spPr>
          <a:xfrm>
            <a:off x="594360" y="1252728"/>
            <a:ext cx="914400" cy="0"/>
          </a:xfrm>
          <a:prstGeom prst="straightConnector1">
            <a:avLst/>
          </a:prstGeom>
          <a:noFill/>
          <a:ln w="38100" cap="flat" cmpd="sng">
            <a:solidFill>
              <a:srgbClr val="2F5D43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17" name="Google Shape;617;p27"/>
          <p:cNvSpPr/>
          <p:nvPr/>
        </p:nvSpPr>
        <p:spPr>
          <a:xfrm>
            <a:off x="868680" y="1691640"/>
            <a:ext cx="4846320" cy="749808"/>
          </a:xfrm>
          <a:prstGeom prst="roundRect">
            <a:avLst>
              <a:gd name="adj" fmla="val 8537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18" name="Google Shape;618;p27"/>
          <p:cNvSpPr/>
          <p:nvPr/>
        </p:nvSpPr>
        <p:spPr>
          <a:xfrm>
            <a:off x="1069848" y="1911096"/>
            <a:ext cx="27432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19" name="Google Shape;619;p27"/>
          <p:cNvSpPr/>
          <p:nvPr/>
        </p:nvSpPr>
        <p:spPr>
          <a:xfrm>
            <a:off x="1463040" y="1856232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Do not start from the certificate: start from a shared vision.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0" name="Google Shape;620;p27"/>
          <p:cNvSpPr/>
          <p:nvPr/>
        </p:nvSpPr>
        <p:spPr>
          <a:xfrm>
            <a:off x="6080760" y="1691640"/>
            <a:ext cx="4846320" cy="749808"/>
          </a:xfrm>
          <a:prstGeom prst="roundRect">
            <a:avLst>
              <a:gd name="adj" fmla="val 8537"/>
            </a:avLst>
          </a:prstGeom>
          <a:solidFill>
            <a:srgbClr val="F7F5EA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1" name="Google Shape;621;p27"/>
          <p:cNvSpPr/>
          <p:nvPr/>
        </p:nvSpPr>
        <p:spPr>
          <a:xfrm>
            <a:off x="6281928" y="1911096"/>
            <a:ext cx="27432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2" name="Google Shape;622;p27"/>
          <p:cNvSpPr/>
          <p:nvPr/>
        </p:nvSpPr>
        <p:spPr>
          <a:xfrm>
            <a:off x="6675120" y="1856232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Make the Forum the engine of the process.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3" name="Google Shape;623;p27"/>
          <p:cNvSpPr/>
          <p:nvPr/>
        </p:nvSpPr>
        <p:spPr>
          <a:xfrm>
            <a:off x="868680" y="2834640"/>
            <a:ext cx="4846320" cy="749808"/>
          </a:xfrm>
          <a:prstGeom prst="roundRect">
            <a:avLst>
              <a:gd name="adj" fmla="val 8537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4" name="Google Shape;624;p27"/>
          <p:cNvSpPr/>
          <p:nvPr/>
        </p:nvSpPr>
        <p:spPr>
          <a:xfrm>
            <a:off x="1069848" y="3054096"/>
            <a:ext cx="27432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5" name="Google Shape;625;p27"/>
          <p:cNvSpPr/>
          <p:nvPr/>
        </p:nvSpPr>
        <p:spPr>
          <a:xfrm>
            <a:off x="1463040" y="2999232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Treat operators as protagonists, not as recipients of rules.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6" name="Google Shape;626;p27"/>
          <p:cNvSpPr/>
          <p:nvPr/>
        </p:nvSpPr>
        <p:spPr>
          <a:xfrm>
            <a:off x="6080760" y="2834640"/>
            <a:ext cx="4846320" cy="749808"/>
          </a:xfrm>
          <a:prstGeom prst="roundRect">
            <a:avLst>
              <a:gd name="adj" fmla="val 8537"/>
            </a:avLst>
          </a:prstGeom>
          <a:solidFill>
            <a:srgbClr val="F7F5EA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27" name="Google Shape;627;p27"/>
          <p:cNvSpPr/>
          <p:nvPr/>
        </p:nvSpPr>
        <p:spPr>
          <a:xfrm>
            <a:off x="6281928" y="3054096"/>
            <a:ext cx="27432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8" name="Google Shape;628;p27"/>
          <p:cNvSpPr/>
          <p:nvPr/>
        </p:nvSpPr>
        <p:spPr>
          <a:xfrm>
            <a:off x="6675120" y="2999232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Use the Park as a facilitator of cooperation and quality.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29" name="Google Shape;629;p27"/>
          <p:cNvSpPr/>
          <p:nvPr/>
        </p:nvSpPr>
        <p:spPr>
          <a:xfrm>
            <a:off x="868680" y="3977640"/>
            <a:ext cx="4846320" cy="749808"/>
          </a:xfrm>
          <a:prstGeom prst="roundRect">
            <a:avLst>
              <a:gd name="adj" fmla="val 8537"/>
            </a:avLst>
          </a:prstGeom>
          <a:solidFill>
            <a:srgbClr val="F4F7F2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0" name="Google Shape;630;p27"/>
          <p:cNvSpPr/>
          <p:nvPr/>
        </p:nvSpPr>
        <p:spPr>
          <a:xfrm>
            <a:off x="1069848" y="4197096"/>
            <a:ext cx="27432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1" name="Google Shape;631;p27"/>
          <p:cNvSpPr/>
          <p:nvPr/>
        </p:nvSpPr>
        <p:spPr>
          <a:xfrm>
            <a:off x="1463040" y="4142232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Keep conservation and tourism in the same conversation.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2" name="Google Shape;632;p27"/>
          <p:cNvSpPr/>
          <p:nvPr/>
        </p:nvSpPr>
        <p:spPr>
          <a:xfrm>
            <a:off x="6080760" y="3977640"/>
            <a:ext cx="4846320" cy="749808"/>
          </a:xfrm>
          <a:prstGeom prst="roundRect">
            <a:avLst>
              <a:gd name="adj" fmla="val 8537"/>
            </a:avLst>
          </a:prstGeom>
          <a:solidFill>
            <a:srgbClr val="F7F5EA"/>
          </a:solidFill>
          <a:ln w="12700" cap="flat" cmpd="sng">
            <a:solidFill>
              <a:srgbClr val="DCE5D8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3" name="Google Shape;633;p27"/>
          <p:cNvSpPr/>
          <p:nvPr/>
        </p:nvSpPr>
        <p:spPr>
          <a:xfrm>
            <a:off x="6281928" y="4197096"/>
            <a:ext cx="274320" cy="109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000"/>
              <a:buFont typeface="Arial"/>
              <a:buNone/>
            </a:pPr>
            <a:r>
              <a:rPr lang="en-US" sz="10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 sz="10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4" name="Google Shape;634;p27"/>
          <p:cNvSpPr/>
          <p:nvPr/>
        </p:nvSpPr>
        <p:spPr>
          <a:xfrm>
            <a:off x="6675120" y="4142232"/>
            <a:ext cx="39776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63326"/>
              </a:buClr>
              <a:buSzPts val="1380"/>
              <a:buFont typeface="Arial"/>
              <a:buNone/>
            </a:pPr>
            <a:r>
              <a:rPr lang="en-US" sz="1380" b="1" i="0" u="none" strike="noStrike" cap="none">
                <a:solidFill>
                  <a:srgbClr val="163326"/>
                </a:solidFill>
                <a:latin typeface="Arial"/>
                <a:ea typeface="Arial"/>
                <a:cs typeface="Arial"/>
                <a:sym typeface="Arial"/>
              </a:rPr>
              <a:t>Measure progress and keep the process alive over time.</a:t>
            </a:r>
            <a:endParaRPr sz="138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5" name="Google Shape;635;p27"/>
          <p:cNvSpPr/>
          <p:nvPr/>
        </p:nvSpPr>
        <p:spPr>
          <a:xfrm>
            <a:off x="502920" y="6446520"/>
            <a:ext cx="7315200" cy="1645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800"/>
              <a:buFont typeface="Arial"/>
              <a:buNone/>
            </a:pPr>
            <a:r>
              <a:rPr lang="en-US" sz="800" b="0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Federparchi – EUROPARC Italy | European Charter for Sustainable Tourism</a:t>
            </a:r>
            <a:endParaRPr sz="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6" name="Google Shape;636;p27"/>
          <p:cNvSpPr/>
          <p:nvPr/>
        </p:nvSpPr>
        <p:spPr>
          <a:xfrm>
            <a:off x="11292840" y="6400800"/>
            <a:ext cx="411480" cy="182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6A7A6F"/>
              </a:buClr>
              <a:buSzPts val="900"/>
              <a:buFont typeface="Arial"/>
              <a:buNone/>
            </a:pPr>
            <a:r>
              <a:rPr lang="en-US" sz="900" b="1" i="0" u="none" strike="noStrike" cap="none">
                <a:solidFill>
                  <a:srgbClr val="6A7A6F"/>
                </a:solidFill>
                <a:latin typeface="Arial"/>
                <a:ea typeface="Arial"/>
                <a:cs typeface="Arial"/>
                <a:sym typeface="Arial"/>
              </a:rPr>
              <a:t>17</a:t>
            </a:r>
            <a:endParaRPr sz="9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63326"/>
        </a:solidFill>
        <a:effectLst/>
      </p:bgPr>
    </p:bg>
    <p:spTree>
      <p:nvGrpSpPr>
        <p:cNvPr id="1" name="Shape 6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2" name="Google Shape;642;p28" descr="/mnt/data/cets_bg_dark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1695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43" name="Google Shape;643;p28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65098"/>
            </a:srgbClr>
          </a:solidFill>
          <a:ln w="12700" cap="flat" cmpd="sng">
            <a:solidFill>
              <a:srgbClr val="000000">
                <a:alpha val="0"/>
              </a:srgbClr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4" name="Google Shape;644;p28"/>
          <p:cNvSpPr/>
          <p:nvPr/>
        </p:nvSpPr>
        <p:spPr>
          <a:xfrm>
            <a:off x="749808" y="731520"/>
            <a:ext cx="27432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C8A85A"/>
              </a:buClr>
              <a:buSzPts val="1300"/>
              <a:buFont typeface="Arial"/>
              <a:buNone/>
            </a:pPr>
            <a:r>
              <a:rPr lang="en-US" sz="1300" b="1" i="0" u="none" strike="noStrike" cap="none">
                <a:solidFill>
                  <a:srgbClr val="C8A85A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sz="13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5" name="Google Shape;645;p28"/>
          <p:cNvSpPr/>
          <p:nvPr/>
        </p:nvSpPr>
        <p:spPr>
          <a:xfrm>
            <a:off x="749808" y="1554480"/>
            <a:ext cx="8778240" cy="10972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100"/>
              <a:buFont typeface="Arial"/>
              <a:buNone/>
            </a:pPr>
            <a:r>
              <a:rPr lang="en-US" sz="31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The Charter is powerful because it brings nature, communities and tourism around the same table.</a:t>
            </a:r>
            <a:endParaRPr sz="3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6" name="Google Shape;646;p28"/>
          <p:cNvSpPr/>
          <p:nvPr/>
        </p:nvSpPr>
        <p:spPr>
          <a:xfrm>
            <a:off x="777240" y="3246120"/>
            <a:ext cx="7498080" cy="777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3EEDC"/>
              </a:buClr>
              <a:buSzPts val="1700"/>
              <a:buFont typeface="Arial"/>
              <a:buNone/>
            </a:pPr>
            <a:r>
              <a:rPr lang="en-US" sz="1700" b="0" i="0" u="none" strike="noStrike" cap="none">
                <a:solidFill>
                  <a:srgbClr val="F3EEDC"/>
                </a:solidFill>
                <a:latin typeface="Arial"/>
                <a:ea typeface="Arial"/>
                <a:cs typeface="Arial"/>
                <a:sym typeface="Arial"/>
              </a:rPr>
              <a:t>The Forum is where this alliance takes form. Sustainability becomes real when it is shared, practised and reviewed over time.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28"/>
          <p:cNvSpPr/>
          <p:nvPr/>
        </p:nvSpPr>
        <p:spPr>
          <a:xfrm>
            <a:off x="777240" y="5349240"/>
            <a:ext cx="2286000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Arial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2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1724</Words>
  <Application>Microsoft Office PowerPoint</Application>
  <PresentationFormat>Widescreen</PresentationFormat>
  <Paragraphs>263</Paragraphs>
  <Slides>18</Slides>
  <Notes>18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0" baseType="lpstr">
      <vt:lpstr>Arial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utente</dc:creator>
  <cp:lastModifiedBy>Ada Occhiuzzi</cp:lastModifiedBy>
  <cp:revision>2</cp:revision>
  <dcterms:modified xsi:type="dcterms:W3CDTF">2026-05-12T19:55:31Z</dcterms:modified>
</cp:coreProperties>
</file>